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tags/tag17.xml" ContentType="application/vnd.openxmlformats-officedocument.presentationml.tags+xml"/>
  <Override PartName="/ppt/notesSlides/notesSlide10.xml" ContentType="application/vnd.openxmlformats-officedocument.presentationml.notesSlide+xml"/>
  <Override PartName="/ppt/tags/tag18.xml" ContentType="application/vnd.openxmlformats-officedocument.presentationml.tags+xml"/>
  <Override PartName="/ppt/notesSlides/notesSlide11.xml" ContentType="application/vnd.openxmlformats-officedocument.presentationml.notesSlide+xml"/>
  <Override PartName="/ppt/tags/tag19.xml" ContentType="application/vnd.openxmlformats-officedocument.presentationml.tags+xml"/>
  <Override PartName="/ppt/notesSlides/notesSlide12.xml" ContentType="application/vnd.openxmlformats-officedocument.presentationml.notesSlide+xml"/>
  <Override PartName="/ppt/tags/tag20.xml" ContentType="application/vnd.openxmlformats-officedocument.presentationml.tags+xml"/>
  <Override PartName="/ppt/notesSlides/notesSlide13.xml" ContentType="application/vnd.openxmlformats-officedocument.presentationml.notesSlide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tags/tag22.xml" ContentType="application/vnd.openxmlformats-officedocument.presentationml.tags+xml"/>
  <Override PartName="/ppt/notesSlides/notesSlide15.xml" ContentType="application/vnd.openxmlformats-officedocument.presentationml.notesSlide+xml"/>
  <Override PartName="/ppt/tags/tag23.xml" ContentType="application/vnd.openxmlformats-officedocument.presentationml.tags+xml"/>
  <Override PartName="/ppt/notesSlides/notesSlide16.xml" ContentType="application/vnd.openxmlformats-officedocument.presentationml.notesSlide+xml"/>
  <Override PartName="/ppt/tags/tag24.xml" ContentType="application/vnd.openxmlformats-officedocument.presentationml.tags+xml"/>
  <Override PartName="/ppt/notesSlides/notesSlide17.xml" ContentType="application/vnd.openxmlformats-officedocument.presentationml.notesSlide+xml"/>
  <Override PartName="/ppt/tags/tag25.xml" ContentType="application/vnd.openxmlformats-officedocument.presentationml.tags+xml"/>
  <Override PartName="/ppt/notesSlides/notesSlide18.xml" ContentType="application/vnd.openxmlformats-officedocument.presentationml.notesSlide+xml"/>
  <Override PartName="/ppt/tags/tag26.xml" ContentType="application/vnd.openxmlformats-officedocument.presentationml.tags+xml"/>
  <Override PartName="/ppt/notesSlides/notesSlide19.xml" ContentType="application/vnd.openxmlformats-officedocument.presentationml.notesSlide+xml"/>
  <Override PartName="/ppt/tags/tag27.xml" ContentType="application/vnd.openxmlformats-officedocument.presentationml.tags+xml"/>
  <Override PartName="/ppt/notesSlides/notesSlide20.xml" ContentType="application/vnd.openxmlformats-officedocument.presentationml.notesSlide+xml"/>
  <Override PartName="/ppt/tags/tag28.xml" ContentType="application/vnd.openxmlformats-officedocument.presentationml.tags+xml"/>
  <Override PartName="/ppt/notesSlides/notesSlide21.xml" ContentType="application/vnd.openxmlformats-officedocument.presentationml.notesSlide+xml"/>
  <Override PartName="/ppt/tags/tag29.xml" ContentType="application/vnd.openxmlformats-officedocument.presentationml.tags+xml"/>
  <Override PartName="/ppt/notesSlides/notesSlide22.xml" ContentType="application/vnd.openxmlformats-officedocument.presentationml.notesSlide+xml"/>
  <Override PartName="/ppt/tags/tag30.xml" ContentType="application/vnd.openxmlformats-officedocument.presentationml.tags+xml"/>
  <Override PartName="/ppt/notesSlides/notesSlide23.xml" ContentType="application/vnd.openxmlformats-officedocument.presentationml.notesSlide+xml"/>
  <Override PartName="/ppt/tags/tag31.xml" ContentType="application/vnd.openxmlformats-officedocument.presentationml.tags+xml"/>
  <Override PartName="/ppt/notesSlides/notesSlide24.xml" ContentType="application/vnd.openxmlformats-officedocument.presentationml.notesSlide+xml"/>
  <Override PartName="/ppt/tags/tag32.xml" ContentType="application/vnd.openxmlformats-officedocument.presentationml.tags+xml"/>
  <Override PartName="/ppt/notesSlides/notesSlide25.xml" ContentType="application/vnd.openxmlformats-officedocument.presentationml.notesSlide+xml"/>
  <Override PartName="/ppt/tags/tag33.xml" ContentType="application/vnd.openxmlformats-officedocument.presentationml.tags+xml"/>
  <Override PartName="/ppt/notesSlides/notesSlide26.xml" ContentType="application/vnd.openxmlformats-officedocument.presentationml.notesSlide+xml"/>
  <Override PartName="/ppt/tags/tag34.xml" ContentType="application/vnd.openxmlformats-officedocument.presentationml.tags+xml"/>
  <Override PartName="/ppt/notesSlides/notesSlide27.xml" ContentType="application/vnd.openxmlformats-officedocument.presentationml.notesSlide+xml"/>
  <Override PartName="/ppt/tags/tag35.xml" ContentType="application/vnd.openxmlformats-officedocument.presentationml.tags+xml"/>
  <Override PartName="/ppt/notesSlides/notesSlide28.xml" ContentType="application/vnd.openxmlformats-officedocument.presentationml.notesSlide+xml"/>
  <Override PartName="/ppt/tags/tag36.xml" ContentType="application/vnd.openxmlformats-officedocument.presentationml.tags+xml"/>
  <Override PartName="/ppt/notesSlides/notesSlide29.xml" ContentType="application/vnd.openxmlformats-officedocument.presentationml.notesSlide+xml"/>
  <Override PartName="/ppt/tags/tag37.xml" ContentType="application/vnd.openxmlformats-officedocument.presentationml.tags+xml"/>
  <Override PartName="/ppt/notesSlides/notesSlide30.xml" ContentType="application/vnd.openxmlformats-officedocument.presentationml.notesSlide+xml"/>
  <Override PartName="/ppt/tags/tag38.xml" ContentType="application/vnd.openxmlformats-officedocument.presentationml.tags+xml"/>
  <Override PartName="/ppt/notesSlides/notesSlide31.xml" ContentType="application/vnd.openxmlformats-officedocument.presentationml.notesSlide+xml"/>
  <Override PartName="/ppt/tags/tag39.xml" ContentType="application/vnd.openxmlformats-officedocument.presentationml.tags+xml"/>
  <Override PartName="/ppt/notesSlides/notesSlide32.xml" ContentType="application/vnd.openxmlformats-officedocument.presentationml.notesSlide+xml"/>
  <Override PartName="/ppt/tags/tag40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41.xml" ContentType="application/vnd.openxmlformats-officedocument.presentationml.tags+xml"/>
  <Override PartName="/ppt/notesSlides/notesSlide36.xml" ContentType="application/vnd.openxmlformats-officedocument.presentationml.notesSlide+xml"/>
  <Override PartName="/ppt/tags/tag42.xml" ContentType="application/vnd.openxmlformats-officedocument.presentationml.tags+xml"/>
  <Override PartName="/ppt/notesSlides/notesSlide37.xml" ContentType="application/vnd.openxmlformats-officedocument.presentationml.notesSlide+xml"/>
  <Override PartName="/ppt/tags/tag43.xml" ContentType="application/vnd.openxmlformats-officedocument.presentationml.tags+xml"/>
  <Override PartName="/ppt/notesSlides/notesSlide38.xml" ContentType="application/vnd.openxmlformats-officedocument.presentationml.notesSlide+xml"/>
  <Override PartName="/ppt/tags/tag44.xml" ContentType="application/vnd.openxmlformats-officedocument.presentationml.tags+xml"/>
  <Override PartName="/ppt/notesSlides/notesSlide39.xml" ContentType="application/vnd.openxmlformats-officedocument.presentationml.notesSlide+xml"/>
  <Override PartName="/ppt/tags/tag45.xml" ContentType="application/vnd.openxmlformats-officedocument.presentationml.tags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8" r:id="rId3"/>
    <p:sldId id="270" r:id="rId4"/>
    <p:sldId id="338" r:id="rId5"/>
    <p:sldId id="303" r:id="rId6"/>
    <p:sldId id="304" r:id="rId7"/>
    <p:sldId id="302" r:id="rId8"/>
    <p:sldId id="305" r:id="rId9"/>
    <p:sldId id="324" r:id="rId10"/>
    <p:sldId id="326" r:id="rId11"/>
    <p:sldId id="336" r:id="rId12"/>
    <p:sldId id="337" r:id="rId13"/>
    <p:sldId id="334" r:id="rId14"/>
    <p:sldId id="335" r:id="rId15"/>
    <p:sldId id="312" r:id="rId16"/>
    <p:sldId id="295" r:id="rId17"/>
    <p:sldId id="298" r:id="rId18"/>
    <p:sldId id="299" r:id="rId19"/>
    <p:sldId id="301" r:id="rId20"/>
    <p:sldId id="325" r:id="rId21"/>
    <p:sldId id="319" r:id="rId22"/>
    <p:sldId id="316" r:id="rId23"/>
    <p:sldId id="317" r:id="rId24"/>
    <p:sldId id="315" r:id="rId25"/>
    <p:sldId id="320" r:id="rId26"/>
    <p:sldId id="321" r:id="rId27"/>
    <p:sldId id="322" r:id="rId28"/>
    <p:sldId id="323" r:id="rId29"/>
    <p:sldId id="327" r:id="rId30"/>
    <p:sldId id="328" r:id="rId31"/>
    <p:sldId id="313" r:id="rId32"/>
    <p:sldId id="330" r:id="rId33"/>
    <p:sldId id="310" r:id="rId34"/>
    <p:sldId id="329" r:id="rId35"/>
    <p:sldId id="331" r:id="rId36"/>
    <p:sldId id="273" r:id="rId37"/>
    <p:sldId id="277" r:id="rId38"/>
    <p:sldId id="275" r:id="rId39"/>
    <p:sldId id="332" r:id="rId40"/>
    <p:sldId id="333" r:id="rId41"/>
    <p:sldId id="339" r:id="rId42"/>
    <p:sldId id="308" r:id="rId43"/>
    <p:sldId id="281" r:id="rId44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80" autoAdjust="0"/>
    <p:restoredTop sz="68850"/>
  </p:normalViewPr>
  <p:slideViewPr>
    <p:cSldViewPr snapToGrid="0">
      <p:cViewPr varScale="1">
        <p:scale>
          <a:sx n="139" d="100"/>
          <a:sy n="139" d="100"/>
        </p:scale>
        <p:origin x="43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32414E7-E454-F84E-BC28-779BF4A278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0EE6CA-E0A6-C849-8117-392524E09F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03275-209F-D840-997B-F572F71F7E4A}" type="datetimeFigureOut">
              <a:rPr kumimoji="1" lang="zh-CN" altLang="en-US" smtClean="0"/>
              <a:t>2019/12/30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D175C8D-422A-5440-BFA7-65463B4651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6873C2-2261-A840-943B-7E404FF1CC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64808-DDE7-EE4D-8D9B-ACB28212F5F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4686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42AEC-6566-C944-ABE1-EDB1AA83197E}" type="datetimeFigureOut">
              <a:rPr kumimoji="1" lang="zh-CN" altLang="en-US" smtClean="0"/>
              <a:t>2019/12/30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20251-4066-B34B-9968-A02595A9C3D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2372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634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962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默认对应了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方式的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形式，用户可通过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hessian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调用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893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背景 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背景：</a:t>
            </a:r>
            <a:r>
              <a:rPr lang="en-US" altLang="zh-CN" sz="1200" dirty="0"/>
              <a:t>Dubbo</a:t>
            </a:r>
            <a:r>
              <a:rPr lang="zh-CN" altLang="en-US" sz="1200" dirty="0"/>
              <a:t>支持</a:t>
            </a:r>
            <a:r>
              <a:rPr lang="en-US" altLang="zh-CN" sz="1200" dirty="0"/>
              <a:t>consumer</a:t>
            </a:r>
            <a:r>
              <a:rPr lang="zh-CN" altLang="en-US" sz="1200" dirty="0"/>
              <a:t>端或者</a:t>
            </a:r>
            <a:r>
              <a:rPr lang="en-US" altLang="zh-CN" sz="1200" dirty="0"/>
              <a:t>provider</a:t>
            </a:r>
            <a:r>
              <a:rPr lang="zh-CN" altLang="en-US" sz="1200" dirty="0"/>
              <a:t>端没有接口</a:t>
            </a:r>
            <a:r>
              <a:rPr lang="en-US" altLang="zh-CN" sz="1200" dirty="0"/>
              <a:t>api</a:t>
            </a:r>
            <a:r>
              <a:rPr lang="zh-CN" altLang="en-US" sz="1200" dirty="0"/>
              <a:t>的类定义的场景下   </a:t>
            </a:r>
            <a:r>
              <a:rPr lang="en-US" altLang="zh-CN" sz="1200" dirty="0"/>
              <a:t>	</a:t>
            </a:r>
            <a:r>
              <a:rPr lang="zh-CN" altLang="en-US" sz="1200" dirty="0"/>
              <a:t>（客户端：通用的服务测试，服务端：通用的</a:t>
            </a:r>
            <a:r>
              <a:rPr lang="en-US" altLang="zh-CN" sz="1200" dirty="0"/>
              <a:t>Mock</a:t>
            </a:r>
            <a:r>
              <a:rPr lang="zh-CN" altLang="en-US" sz="1200" dirty="0"/>
              <a:t>）的服务调用。通</a:t>
            </a:r>
            <a:r>
              <a:rPr lang="en-US" altLang="zh-CN" sz="1200" dirty="0"/>
              <a:t>	</a:t>
            </a:r>
            <a:r>
              <a:rPr lang="zh-CN" altLang="en-US" sz="1200" dirty="0"/>
              <a:t>过将参数和返回值的</a:t>
            </a:r>
            <a:r>
              <a:rPr lang="en-US" altLang="zh-CN" sz="1200" dirty="0"/>
              <a:t>POJO</a:t>
            </a:r>
            <a:r>
              <a:rPr lang="zh-CN" altLang="en-US" sz="1200" dirty="0"/>
              <a:t>以</a:t>
            </a:r>
            <a:r>
              <a:rPr lang="en-US" altLang="zh-CN" sz="1200" dirty="0"/>
              <a:t>map</a:t>
            </a:r>
            <a:r>
              <a:rPr lang="zh-CN" altLang="en-US" sz="1200" dirty="0"/>
              <a:t>表示，达到服务互调的目的。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使用方法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dirty="0"/>
              <a:t>定义 </a:t>
            </a:r>
            <a:r>
              <a:rPr lang="en-US" altLang="zh-CN" sz="1200" dirty="0" err="1"/>
              <a:t>GenericService</a:t>
            </a:r>
            <a:r>
              <a:rPr lang="en-US" altLang="zh-CN" sz="1200" dirty="0"/>
              <a:t> struct</a:t>
            </a:r>
            <a:r>
              <a:rPr lang="zh-CN" altLang="en-US" sz="1200" dirty="0"/>
              <a:t>，包括一个</a:t>
            </a:r>
            <a:r>
              <a:rPr lang="en-US" altLang="zh-CN" sz="1200" dirty="0"/>
              <a:t>invoker</a:t>
            </a:r>
            <a:r>
              <a:rPr lang="zh-CN" altLang="en-US" sz="1200" dirty="0"/>
              <a:t>成员，用</a:t>
            </a:r>
            <a:r>
              <a:rPr lang="en-US" altLang="zh-CN" sz="1200" dirty="0" err="1"/>
              <a:t>dubbo</a:t>
            </a:r>
            <a:r>
              <a:rPr lang="en-US" altLang="zh-CN" sz="1200" dirty="0"/>
              <a:t> </a:t>
            </a:r>
            <a:r>
              <a:rPr lang="zh-CN" altLang="en-US" sz="1200" dirty="0"/>
              <a:t>标记该函数在</a:t>
            </a:r>
            <a:r>
              <a:rPr lang="en-US" altLang="zh-CN" sz="1200" dirty="0"/>
              <a:t>Dubbo</a:t>
            </a:r>
            <a:r>
              <a:rPr lang="zh-CN" altLang="en-US" sz="1200" dirty="0"/>
              <a:t>中的方法名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dirty="0"/>
              <a:t>定义 </a:t>
            </a:r>
            <a:r>
              <a:rPr lang="en-US" altLang="zh-CN" sz="1200" dirty="0" err="1"/>
              <a:t>GenericFilter</a:t>
            </a:r>
            <a:r>
              <a:rPr lang="en-US" altLang="zh-CN" sz="1200" dirty="0"/>
              <a:t> </a:t>
            </a:r>
            <a:r>
              <a:rPr lang="zh-CN" altLang="en-US" sz="1200" dirty="0"/>
              <a:t>过滤泛化调用请求，将参数转为</a:t>
            </a:r>
            <a:r>
              <a:rPr lang="en-US" altLang="zh-CN" sz="1200" dirty="0"/>
              <a:t>map</a:t>
            </a:r>
            <a:r>
              <a:rPr lang="zh-CN" altLang="en-US" sz="1200" dirty="0"/>
              <a:t>的形式传到服务端</a:t>
            </a: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dirty="0"/>
              <a:t>用户调用 </a:t>
            </a:r>
            <a:r>
              <a:rPr lang="en-US" altLang="zh-CN" sz="1200" dirty="0" err="1"/>
              <a:t>GenericLoad</a:t>
            </a:r>
            <a:r>
              <a:rPr lang="en-US" altLang="zh-CN" sz="1200" dirty="0"/>
              <a:t> </a:t>
            </a:r>
            <a:r>
              <a:rPr lang="zh-CN" altLang="en-US" sz="1200" dirty="0"/>
              <a:t>加载并生成 </a:t>
            </a:r>
            <a:r>
              <a:rPr lang="en-US" altLang="zh-CN" sz="1200" dirty="0" err="1"/>
              <a:t>GenericService</a:t>
            </a:r>
            <a:r>
              <a:rPr lang="en-US" altLang="zh-CN" sz="1200" dirty="0"/>
              <a:t> </a:t>
            </a:r>
            <a:r>
              <a:rPr lang="zh-CN" altLang="en-US" sz="1200" dirty="0"/>
              <a:t>的 </a:t>
            </a:r>
            <a:r>
              <a:rPr lang="en-US" altLang="zh-CN" sz="1200" dirty="0"/>
              <a:t>invoke</a:t>
            </a:r>
            <a:r>
              <a:rPr lang="zh-CN" altLang="en-US" sz="1200" dirty="0"/>
              <a:t>代理方法，调用方式如图</a:t>
            </a:r>
            <a:r>
              <a:rPr lang="en-US" altLang="zh-CN" sz="1200" dirty="0"/>
              <a:t>2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使用场景：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dirty="0"/>
              <a:t> 内部用成千上万的</a:t>
            </a:r>
            <a:r>
              <a:rPr lang="en-US" altLang="zh-CN" sz="1200" dirty="0" err="1"/>
              <a:t>dubbo</a:t>
            </a:r>
            <a:r>
              <a:rPr lang="zh-CN" altLang="en-US" sz="1200" dirty="0"/>
              <a:t>服务想要暴露到外网，用</a:t>
            </a:r>
            <a:r>
              <a:rPr lang="en-US" altLang="zh-CN" sz="1200" dirty="0"/>
              <a:t>go</a:t>
            </a:r>
            <a:r>
              <a:rPr lang="zh-CN" altLang="en-US" sz="1200" dirty="0"/>
              <a:t>做网关，统一做外网请求到</a:t>
            </a:r>
            <a:r>
              <a:rPr lang="en-US" altLang="zh-CN" sz="1200" dirty="0" err="1"/>
              <a:t>dubbo</a:t>
            </a:r>
            <a:r>
              <a:rPr lang="zh-CN" altLang="en-US" sz="1200" dirty="0"/>
              <a:t>服务的转发以及统一的接口鉴权。其中，用</a:t>
            </a:r>
            <a:r>
              <a:rPr lang="en-US" altLang="zh-CN" sz="1200" dirty="0" err="1"/>
              <a:t>dubbo</a:t>
            </a:r>
            <a:r>
              <a:rPr lang="en-US" altLang="zh-CN" sz="1200" dirty="0"/>
              <a:t>-go</a:t>
            </a:r>
            <a:r>
              <a:rPr lang="zh-CN" altLang="en-US" sz="1200" dirty="0"/>
              <a:t>作为消费端泛化调用后台的</a:t>
            </a:r>
            <a:r>
              <a:rPr lang="en-US" altLang="zh-CN" sz="1200" dirty="0" err="1"/>
              <a:t>dubbo</a:t>
            </a:r>
            <a:r>
              <a:rPr lang="zh-CN" altLang="en-US" sz="1200" dirty="0"/>
              <a:t>服务，承担服务转发的职责。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9277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基础网络能力、</a:t>
            </a:r>
            <a:r>
              <a:rPr kumimoji="1" lang="en-US" altLang="zh-CN"/>
              <a:t>hessian2</a:t>
            </a:r>
            <a:r>
              <a:rPr kumimoji="1" lang="zh-CN" altLang="en-US"/>
              <a:t> 能力、限流等关键技术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2202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EventListener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应用层数据处理、链接关闭、心跳处理、数据的发送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读写分离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阻塞读写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TCP/UDP/WS</a:t>
            </a:r>
          </a:p>
          <a:p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1248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回调式处理，上层依然可以阻塞式调用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2258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Goroutine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复用，</a:t>
            </a:r>
            <a:r>
              <a:rPr kumimoji="1" lang="en-US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morestack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问题也不存在了，可原地扩容，可伸缩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无意义。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切换成本。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消息粒度均匀的前提下处理。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比例是队列与消费者比例。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0848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Splitstack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kumimoji="1" lang="en-US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Morestack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问题；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通用的内存的问题；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专门的内存管理；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多级内存管理；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Sync.Pool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https://go-</a:t>
            </a:r>
            <a:r>
              <a:rPr lang="en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review.googlesource.com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/c/go/+/162919/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1.13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之后的 </a:t>
            </a:r>
            <a:r>
              <a:rPr lang="en-US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sync.Pool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已经优化到跨 </a:t>
            </a:r>
            <a:r>
              <a:rPr lang="en-US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span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后可以保留一些换成对象。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写合并，节省内存。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其他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2273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基础网络能力、</a:t>
            </a:r>
            <a:r>
              <a:rPr kumimoji="1" lang="en-US" altLang="zh-CN"/>
              <a:t>hessian2</a:t>
            </a:r>
            <a:r>
              <a:rPr kumimoji="1" lang="zh-CN" altLang="en-US"/>
              <a:t> 能力、限流等关键技术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122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保护高并发系统：降级（限流、熔断）和缓存。</a:t>
            </a:r>
            <a:r>
              <a:rPr kumimoji="1" lang="en-US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dubbogo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本地就会缓存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provider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列表，以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为维度。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不同的限流方法采用不同的限流算法，</a:t>
            </a:r>
            <a:r>
              <a:rPr kumimoji="1" lang="en-US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qps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限流算法：</a:t>
            </a:r>
            <a:r>
              <a:rPr lang="e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QPS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算法、系统并发度、漏桶（</a:t>
            </a:r>
            <a:r>
              <a:rPr lang="e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Leaky Bucket</a:t>
            </a:r>
            <a:r>
              <a:rPr lang="zh-CN" altLang="e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算法、令牌桶（</a:t>
            </a:r>
            <a:r>
              <a:rPr lang="e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 Bucket</a:t>
            </a:r>
            <a:r>
              <a:rPr lang="zh-CN" altLang="e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自适应限流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BBR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</a:t>
            </a: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不同的限流方法采用不同的限流动作：拒绝请求还是有限度的随机放过？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284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缘起于</a:t>
            </a:r>
            <a:r>
              <a:rPr lang="en-US" altLang="zh-CN"/>
              <a:t>Java</a:t>
            </a:r>
            <a:r>
              <a:rPr lang="zh-CN" altLang="en-US">
                <a:ea typeface="宋体" panose="02010600030101010101" pitchFamily="2" charset="-122"/>
              </a:rPr>
              <a:t>业务</a:t>
            </a:r>
            <a:r>
              <a:rPr lang="en-US" altLang="zh-CN">
                <a:ea typeface="宋体" panose="02010600030101010101" pitchFamily="2" charset="-122"/>
              </a:rPr>
              <a:t>Go</a:t>
            </a:r>
            <a:r>
              <a:rPr lang="zh-CN" altLang="en-US">
                <a:ea typeface="宋体" panose="02010600030101010101" pitchFamily="2" charset="-122"/>
              </a:rPr>
              <a:t>语言改造</a:t>
            </a:r>
          </a:p>
          <a:p>
            <a:r>
              <a:rPr lang="en-US" altLang="zh-CN">
                <a:ea typeface="宋体" panose="02010600030101010101" pitchFamily="2" charset="-122"/>
              </a:rPr>
              <a:t>Proxy: </a:t>
            </a:r>
            <a:r>
              <a:rPr lang="zh-CN" altLang="en-US">
                <a:ea typeface="宋体" panose="02010600030101010101" pitchFamily="2" charset="-122"/>
              </a:rPr>
              <a:t>相当于一个适配器，没有什么业务解耦是一层代理解不了的，如果一层不够，再来一层</a:t>
            </a:r>
          </a:p>
          <a:p>
            <a:r>
              <a:rPr lang="en-US" altLang="zh-CN">
                <a:ea typeface="宋体" panose="02010600030101010101" pitchFamily="2" charset="-122"/>
              </a:rPr>
              <a:t>Service: </a:t>
            </a:r>
            <a:r>
              <a:rPr lang="en-US" altLang="zh-CN" err="1">
                <a:ea typeface="宋体" panose="02010600030101010101" pitchFamily="2" charset="-122"/>
              </a:rPr>
              <a:t>dubbo</a:t>
            </a:r>
            <a:r>
              <a:rPr lang="zh-CN" altLang="en-US">
                <a:ea typeface="宋体" panose="02010600030101010101" pitchFamily="2" charset="-122"/>
              </a:rPr>
              <a:t>实现</a:t>
            </a:r>
          </a:p>
          <a:p>
            <a:r>
              <a:rPr lang="en-US" altLang="zh-CN">
                <a:ea typeface="宋体" panose="02010600030101010101" pitchFamily="2" charset="-122"/>
              </a:rPr>
              <a:t>So-Proxy: </a:t>
            </a:r>
            <a:r>
              <a:rPr lang="zh-CN" altLang="en-US">
                <a:ea typeface="宋体" panose="02010600030101010101" pitchFamily="2" charset="-122"/>
              </a:rPr>
              <a:t>每个自服务拆出来一个代理</a:t>
            </a:r>
          </a:p>
          <a:p>
            <a:r>
              <a:rPr lang="en-US" altLang="zh-CN" err="1">
                <a:ea typeface="宋体" panose="02010600030101010101" pitchFamily="2" charset="-122"/>
              </a:rPr>
              <a:t>GoGatewayProxy</a:t>
            </a:r>
            <a:r>
              <a:rPr lang="en-US" altLang="zh-CN">
                <a:ea typeface="宋体" panose="02010600030101010101" pitchFamily="2" charset="-122"/>
              </a:rPr>
              <a:t>: </a:t>
            </a:r>
            <a:r>
              <a:rPr lang="zh-CN" altLang="en-US">
                <a:ea typeface="宋体" panose="02010600030101010101" pitchFamily="2" charset="-122"/>
              </a:rPr>
              <a:t>屏蔽子服务</a:t>
            </a:r>
          </a:p>
          <a:p>
            <a:r>
              <a:rPr lang="en-US" altLang="zh-CN" err="1">
                <a:ea typeface="宋体" panose="02010600030101010101" pitchFamily="2" charset="-122"/>
              </a:rPr>
              <a:t>dubbogo</a:t>
            </a:r>
            <a:r>
              <a:rPr lang="zh-CN" altLang="en-US">
                <a:ea typeface="宋体" panose="02010600030101010101" pitchFamily="2" charset="-122"/>
              </a:rPr>
              <a:t>使用场景</a:t>
            </a:r>
            <a:r>
              <a:rPr lang="en-US" altLang="zh-CN">
                <a:ea typeface="宋体" panose="02010600030101010101" pitchFamily="2" charset="-122"/>
              </a:rPr>
              <a:t>: </a:t>
            </a:r>
            <a:r>
              <a:rPr lang="zh-CN" altLang="en-US">
                <a:ea typeface="宋体" panose="02010600030101010101" pitchFamily="2" charset="-122"/>
              </a:rPr>
              <a:t>对</a:t>
            </a:r>
            <a:r>
              <a:rPr lang="en-US" altLang="zh-CN">
                <a:ea typeface="宋体" panose="02010600030101010101" pitchFamily="2" charset="-122"/>
              </a:rPr>
              <a:t>Java</a:t>
            </a:r>
            <a:r>
              <a:rPr lang="zh-CN" altLang="en-US">
                <a:ea typeface="宋体" panose="02010600030101010101" pitchFamily="2" charset="-122"/>
              </a:rPr>
              <a:t>服务用</a:t>
            </a:r>
            <a:r>
              <a:rPr lang="en-US" altLang="zh-CN">
                <a:ea typeface="宋体" panose="02010600030101010101" pitchFamily="2" charset="-122"/>
              </a:rPr>
              <a:t>go</a:t>
            </a:r>
            <a:r>
              <a:rPr lang="zh-CN" altLang="en-US">
                <a:ea typeface="宋体" panose="02010600030101010101" pitchFamily="2" charset="-122"/>
              </a:rPr>
              <a:t>语言进行改造</a:t>
            </a:r>
          </a:p>
        </p:txBody>
      </p:sp>
    </p:spTree>
    <p:extLst>
      <p:ext uri="{BB962C8B-B14F-4D97-AF65-F5344CB8AC3E}">
        <p14:creationId xmlns:p14="http://schemas.microsoft.com/office/powerpoint/2010/main" val="36371797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接口抽象很棒，限流对象是一个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schema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，理论上很容易扩展。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9238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err="1"/>
              <a:t>dubbo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err="1"/>
              <a:t>TpsLimitFilter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实现，是不允许接入自己</a:t>
            </a:r>
            <a:r>
              <a:rPr lang="en" altLang="zh-CN" err="1"/>
              <a:t>TpsLimiter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的实现的。虽然</a:t>
            </a:r>
            <a:r>
              <a:rPr lang="en" altLang="zh-CN" err="1"/>
              <a:t>dubbo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的官方文档里面声称可以在</a:t>
            </a:r>
            <a:r>
              <a:rPr lang="en" altLang="zh-CN"/>
              <a:t>method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级别上进行限流。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35293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TpsLimiter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对应到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TpsLimiter</a:t>
            </a:r>
            <a:r>
              <a:rPr lang="zh-CN" altLang="e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还需要承担解决第一个问题的职责。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</a:t>
            </a:r>
            <a:r>
              <a:rPr lang="en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TpsLimitStrategy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则是第二个问题的抽象的接口定义。它代表的是纯粹的算法。该接口完全没有参数，实际上，所有的实现需要维护自身的状态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对于大部分实现而言，它大概只需要获取一下系统时间戳，所以不需要参数。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最后一个接口</a:t>
            </a:r>
            <a:r>
              <a:rPr lang="en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RejectedExecutionHandler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代表的是拒绝策略。在</a:t>
            </a:r>
            <a:r>
              <a:rPr lang="en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TpsLimitFilter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里面，如果它调用</a:t>
            </a:r>
            <a:r>
              <a:rPr lang="en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TpsLimiter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的实现，发现该请求被拒绝，那么就会使用该接口的实现来获取一个返回值，返回给客户端。</a:t>
            </a:r>
          </a:p>
          <a:p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6439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版本的实现，非线程安全。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9367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SildingWindow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它永远计算的都是接收到请求的那一刻往前回溯一分钟的请求数量。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5372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时间窗口精度问题：我们设想一下，假如说我们把时间窗口设置为一分钟，允许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次调用。然而，在前十秒的时候就调用了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次。在后面的五十秒，服务器虽然将所有的请求都处理完了，然是因为窗口还没到新窗口，所以这个时间段过来的请求，全部会被拒绝。</a:t>
            </a:r>
            <a:r>
              <a:rPr kumimoji="1" lang="en-US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dubbogo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的时间粒度是 </a:t>
            </a:r>
            <a:r>
              <a:rPr kumimoji="1" lang="en-US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，足够精细，总体来看还是均匀的。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qps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估算问题：压测。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分级限流：针对不同用户设置不同的限流值。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对会员的限速就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en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qps</a:t>
            </a:r>
            <a:r>
              <a:rPr lang="zh-CN" altLang="e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非会员是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en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qps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，怎么处理？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会员和非会员的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我会通过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区分开，然后不同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设置不同的</a:t>
            </a:r>
            <a:r>
              <a:rPr lang="en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tps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limiter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，这个能做到吗？目前你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配置我看是单机全局的，其中一种折中处理方法是：加个代理让会员和非会员走不同的服务链路。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如果会员和非会员共享实例，那就比较没办法了，改进的地方就是 </a:t>
            </a:r>
            <a:r>
              <a:rPr lang="en-US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dubbogo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需要在读取配置的时候，允许用户自定义自己的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 rate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，在单机上根据不同的配置设置不同的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请求端熔断。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6826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 </a:t>
            </a:r>
            <a:r>
              <a:rPr lang="en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-go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判断对象是接口方法。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user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defined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function</a:t>
            </a:r>
          </a:p>
          <a:p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  <a:p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  <a:p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8127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最终步骤就是：</a:t>
            </a:r>
          </a:p>
          <a:p>
            <a:r>
              <a:rPr lang="zh-CN" altLang="en-US"/>
              <a:t>告知注册中心，即将关闭，此时等待并处理请求；</a:t>
            </a:r>
          </a:p>
          <a:p>
            <a:r>
              <a:rPr lang="zh-CN" altLang="en-US"/>
              <a:t>注册中心通知别的客户端，别的客户端停止发送新请求，等待已发请求的响应；</a:t>
            </a:r>
          </a:p>
          <a:p>
            <a:r>
              <a:rPr lang="zh-CN" altLang="en-US"/>
              <a:t>节点处理完所有接收到的请求并且返回响应后，释放作为服务端相关的组件和资源；</a:t>
            </a:r>
          </a:p>
          <a:p>
            <a:r>
              <a:rPr lang="zh-CN" altLang="en-US"/>
              <a:t>节点释放作为客户端的组件和资源；</a:t>
            </a:r>
          </a:p>
          <a:p>
            <a:br>
              <a:rPr lang="zh-CN" altLang="en-US"/>
            </a:b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  <a:p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5983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于服务端而言，大概是“请求传输时长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服务响应时长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响应传输时长”。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大多数情况下，</a:t>
            </a:r>
            <a:r>
              <a:rPr lang="en" altLang="zh-CN" err="1"/>
              <a:t>step_timeout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默认值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秒足以应付，所以总时长是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60s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br>
              <a:rPr lang="zh-CN" altLang="en-US"/>
            </a:b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  <a:p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5013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介绍 </a:t>
            </a:r>
            <a:r>
              <a:rPr kumimoji="1" lang="en-US" altLang="zh-CN"/>
              <a:t>k8s</a:t>
            </a:r>
            <a:r>
              <a:rPr kumimoji="1" lang="zh-CN" altLang="en-US"/>
              <a:t>、</a:t>
            </a:r>
            <a:r>
              <a:rPr kumimoji="1" lang="en-US" altLang="zh-CN" err="1"/>
              <a:t>grpc</a:t>
            </a:r>
            <a:r>
              <a:rPr kumimoji="1" lang="zh-CN" altLang="en-US"/>
              <a:t> 以及未来方向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3760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201608 </a:t>
            </a:r>
            <a:r>
              <a:rPr lang="en-US" altLang="zh-CN" err="1">
                <a:ea typeface="宋体" panose="02010600030101010101" pitchFamily="2" charset="-122"/>
              </a:rPr>
              <a:t>AlexStocks</a:t>
            </a:r>
            <a:r>
              <a:rPr lang="en-US" altLang="zh-CN">
                <a:ea typeface="宋体" panose="02010600030101010101" pitchFamily="2" charset="-122"/>
              </a:rPr>
              <a:t>/</a:t>
            </a:r>
            <a:r>
              <a:rPr lang="en-US" altLang="zh-CN" err="1">
                <a:ea typeface="宋体" panose="02010600030101010101" pitchFamily="2" charset="-122"/>
              </a:rPr>
              <a:t>dubbogo</a:t>
            </a:r>
            <a:r>
              <a:rPr lang="en-US" altLang="zh-CN">
                <a:ea typeface="宋体" panose="02010600030101010101" pitchFamily="2" charset="-122"/>
              </a:rPr>
              <a:t> = </a:t>
            </a:r>
            <a:r>
              <a:rPr lang="en-US" altLang="zh-CN" err="1">
                <a:ea typeface="宋体" panose="02010600030101010101" pitchFamily="2" charset="-122"/>
              </a:rPr>
              <a:t>gomicro</a:t>
            </a:r>
            <a:r>
              <a:rPr lang="en-US" altLang="zh-CN">
                <a:ea typeface="宋体" panose="02010600030101010101" pitchFamily="2" charset="-122"/>
              </a:rPr>
              <a:t> + http + </a:t>
            </a:r>
            <a:r>
              <a:rPr lang="en-US" altLang="zh-CN" err="1">
                <a:ea typeface="宋体" panose="02010600030101010101" pitchFamily="2" charset="-122"/>
              </a:rPr>
              <a:t>jsonrpc</a:t>
            </a:r>
            <a:r>
              <a:rPr lang="en-US" altLang="zh-CN">
                <a:ea typeface="宋体" panose="02010600030101010101" pitchFamily="2" charset="-122"/>
              </a:rPr>
              <a:t> 2.0</a:t>
            </a:r>
          </a:p>
          <a:p>
            <a:r>
              <a:rPr lang="en-US" altLang="zh-CN">
                <a:ea typeface="宋体" panose="02010600030101010101" pitchFamily="2" charset="-122"/>
              </a:rPr>
              <a:t>2017</a:t>
            </a:r>
            <a:r>
              <a:rPr lang="zh-CN" altLang="en-US">
                <a:ea typeface="宋体" panose="02010600030101010101" pitchFamily="2" charset="-122"/>
              </a:rPr>
              <a:t>   结硬寨，打呆仗。构造 </a:t>
            </a:r>
            <a:r>
              <a:rPr lang="en-US" altLang="zh-CN" err="1">
                <a:ea typeface="宋体" panose="02010600030101010101" pitchFamily="2" charset="-122"/>
              </a:rPr>
              <a:t>dubbogo</a:t>
            </a:r>
            <a:r>
              <a:rPr lang="en-US" altLang="zh-CN">
                <a:ea typeface="宋体" panose="02010600030101010101" pitchFamily="2" charset="-122"/>
              </a:rPr>
              <a:t>/hessian2</a:t>
            </a:r>
          </a:p>
          <a:p>
            <a:r>
              <a:rPr lang="en-US" altLang="zh-CN">
                <a:ea typeface="宋体" panose="02010600030101010101" pitchFamily="2" charset="-122"/>
              </a:rPr>
              <a:t>201802 </a:t>
            </a:r>
            <a:r>
              <a:rPr lang="en-US" altLang="zh-CN" err="1">
                <a:ea typeface="宋体" panose="02010600030101010101" pitchFamily="2" charset="-122"/>
              </a:rPr>
              <a:t>AlexStocks</a:t>
            </a:r>
            <a:r>
              <a:rPr lang="en-US" altLang="zh-CN">
                <a:ea typeface="宋体" panose="02010600030101010101" pitchFamily="2" charset="-122"/>
              </a:rPr>
              <a:t>/</a:t>
            </a:r>
            <a:r>
              <a:rPr lang="en-US" altLang="zh-CN" err="1">
                <a:ea typeface="宋体" panose="02010600030101010101" pitchFamily="2" charset="-122"/>
              </a:rPr>
              <a:t>dubbogo</a:t>
            </a:r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zh-CN" altLang="en-US">
                <a:ea typeface="宋体" panose="02010600030101010101" pitchFamily="2" charset="-122"/>
              </a:rPr>
              <a:t>具备 </a:t>
            </a:r>
            <a:r>
              <a:rPr lang="en-US" altLang="zh-CN">
                <a:ea typeface="宋体" panose="02010600030101010101" pitchFamily="2" charset="-122"/>
              </a:rPr>
              <a:t>tcp+hessian2</a:t>
            </a:r>
            <a:r>
              <a:rPr lang="zh-CN" altLang="en-US">
                <a:ea typeface="宋体" panose="02010600030101010101" pitchFamily="2" charset="-122"/>
              </a:rPr>
              <a:t> 处理能力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201808</a:t>
            </a:r>
            <a:r>
              <a:rPr lang="zh-CN" altLang="en-US">
                <a:ea typeface="宋体" panose="02010600030101010101" pitchFamily="2" charset="-122"/>
              </a:rPr>
              <a:t> 基于官方要求，重构 </a:t>
            </a:r>
            <a:r>
              <a:rPr lang="en-US" altLang="zh-CN" err="1">
                <a:ea typeface="宋体" panose="02010600030101010101" pitchFamily="2" charset="-122"/>
              </a:rPr>
              <a:t>dubbogo</a:t>
            </a:r>
            <a:r>
              <a:rPr lang="zh-CN" altLang="en-US">
                <a:ea typeface="宋体" panose="02010600030101010101" pitchFamily="2" charset="-122"/>
              </a:rPr>
              <a:t>，</a:t>
            </a:r>
            <a:r>
              <a:rPr lang="en-US" altLang="zh-CN">
                <a:ea typeface="宋体" panose="02010600030101010101" pitchFamily="2" charset="-122"/>
              </a:rPr>
              <a:t>http + </a:t>
            </a:r>
            <a:r>
              <a:rPr lang="en-US" altLang="zh-CN" err="1">
                <a:ea typeface="宋体" panose="02010600030101010101" pitchFamily="2" charset="-122"/>
              </a:rPr>
              <a:t>jsonrpc</a:t>
            </a:r>
            <a:r>
              <a:rPr lang="en-US" altLang="zh-CN">
                <a:ea typeface="宋体" panose="02010600030101010101" pitchFamily="2" charset="-122"/>
              </a:rPr>
              <a:t> 2.0</a:t>
            </a:r>
          </a:p>
          <a:p>
            <a:r>
              <a:rPr lang="en-US" altLang="zh-CN">
                <a:ea typeface="宋体" panose="02010600030101010101" pitchFamily="2" charset="-122"/>
              </a:rPr>
              <a:t>201906 </a:t>
            </a:r>
            <a:r>
              <a:rPr lang="zh-CN" altLang="en-US">
                <a:ea typeface="宋体" panose="02010600030101010101" pitchFamily="2" charset="-122"/>
              </a:rPr>
              <a:t>由 </a:t>
            </a:r>
            <a:r>
              <a:rPr lang="en-US" altLang="zh-CN" err="1">
                <a:ea typeface="宋体" panose="02010600030101010101" pitchFamily="2" charset="-122"/>
              </a:rPr>
              <a:t>luckin</a:t>
            </a:r>
            <a:r>
              <a:rPr lang="zh-CN" altLang="en-US">
                <a:ea typeface="宋体" panose="02010600030101010101" pitchFamily="2" charset="-122"/>
              </a:rPr>
              <a:t> </a:t>
            </a:r>
            <a:r>
              <a:rPr lang="en-US" altLang="zh-CN">
                <a:ea typeface="宋体" panose="02010600030101010101" pitchFamily="2" charset="-122"/>
              </a:rPr>
              <a:t>coffee</a:t>
            </a:r>
            <a:r>
              <a:rPr lang="zh-CN" altLang="en-US">
                <a:ea typeface="宋体" panose="02010600030101010101" pitchFamily="2" charset="-122"/>
              </a:rPr>
              <a:t> 望哥负责 </a:t>
            </a:r>
            <a:r>
              <a:rPr lang="en-US" altLang="zh-CN" err="1">
                <a:ea typeface="宋体" panose="02010600030101010101" pitchFamily="2" charset="-122"/>
              </a:rPr>
              <a:t>dubbogo</a:t>
            </a:r>
            <a:r>
              <a:rPr lang="en-US" altLang="zh-CN">
                <a:ea typeface="宋体" panose="02010600030101010101" pitchFamily="2" charset="-122"/>
              </a:rPr>
              <a:t>/hessian2,</a:t>
            </a:r>
            <a:r>
              <a:rPr lang="zh-CN" altLang="en-US">
                <a:ea typeface="宋体" panose="02010600030101010101" pitchFamily="2" charset="-122"/>
              </a:rPr>
              <a:t> 何鑫铭</a:t>
            </a:r>
            <a:r>
              <a:rPr lang="en-US" altLang="zh-CN">
                <a:ea typeface="宋体" panose="02010600030101010101" pitchFamily="2" charset="-122"/>
              </a:rPr>
              <a:t>/</a:t>
            </a:r>
            <a:r>
              <a:rPr lang="zh-CN" altLang="en-US">
                <a:ea typeface="宋体" panose="02010600030101010101" pitchFamily="2" charset="-122"/>
              </a:rPr>
              <a:t>方银成 基于</a:t>
            </a:r>
            <a:r>
              <a:rPr lang="en-US" altLang="zh-CN" err="1">
                <a:ea typeface="宋体" panose="02010600030101010101" pitchFamily="2" charset="-122"/>
              </a:rPr>
              <a:t>getty</a:t>
            </a:r>
            <a:r>
              <a:rPr lang="zh-CN" altLang="en-US">
                <a:ea typeface="宋体" panose="02010600030101010101" pitchFamily="2" charset="-122"/>
              </a:rPr>
              <a:t> 重构的 </a:t>
            </a:r>
            <a:r>
              <a:rPr lang="en-US" altLang="zh-CN">
                <a:ea typeface="宋体" panose="02010600030101010101" pitchFamily="2" charset="-122"/>
              </a:rPr>
              <a:t>apache/</a:t>
            </a:r>
            <a:r>
              <a:rPr lang="en-US" altLang="zh-CN" err="1">
                <a:ea typeface="宋体" panose="02010600030101010101" pitchFamily="2" charset="-122"/>
              </a:rPr>
              <a:t>dubbo</a:t>
            </a:r>
            <a:r>
              <a:rPr lang="en-US" altLang="zh-CN">
                <a:ea typeface="宋体" panose="02010600030101010101" pitchFamily="2" charset="-122"/>
              </a:rPr>
              <a:t>-go</a:t>
            </a:r>
            <a:r>
              <a:rPr lang="zh-CN" altLang="en-US">
                <a:ea typeface="宋体" panose="02010600030101010101" pitchFamily="2" charset="-122"/>
              </a:rPr>
              <a:t> 发布 </a:t>
            </a:r>
            <a:r>
              <a:rPr lang="en-US" altLang="zh-CN">
                <a:ea typeface="宋体" panose="02010600030101010101" pitchFamily="2" charset="-122"/>
              </a:rPr>
              <a:t>v1.0</a:t>
            </a:r>
          </a:p>
          <a:p>
            <a:r>
              <a:rPr lang="en-US" altLang="zh-CN">
                <a:ea typeface="宋体" panose="02010600030101010101" pitchFamily="2" charset="-122"/>
              </a:rPr>
              <a:t>201908</a:t>
            </a:r>
            <a:r>
              <a:rPr lang="zh-CN" altLang="en-US">
                <a:ea typeface="宋体" panose="02010600030101010101" pitchFamily="2" charset="-122"/>
              </a:rPr>
              <a:t> </a:t>
            </a:r>
            <a:r>
              <a:rPr lang="en-US" altLang="zh-CN">
                <a:ea typeface="宋体" panose="02010600030101010101" pitchFamily="2" charset="-122"/>
              </a:rPr>
              <a:t>apache/dubbo-go-hessian2</a:t>
            </a:r>
            <a:r>
              <a:rPr lang="zh-CN" altLang="en-US">
                <a:ea typeface="宋体" panose="02010600030101010101" pitchFamily="2" charset="-122"/>
              </a:rPr>
              <a:t> 进入 </a:t>
            </a:r>
            <a:r>
              <a:rPr lang="en-US" altLang="zh-CN">
                <a:ea typeface="宋体" panose="02010600030101010101" pitchFamily="2" charset="-122"/>
              </a:rPr>
              <a:t>apache</a:t>
            </a:r>
          </a:p>
          <a:p>
            <a:r>
              <a:rPr lang="en-US" altLang="zh-CN">
                <a:ea typeface="宋体" panose="02010600030101010101" pitchFamily="2" charset="-122"/>
              </a:rPr>
              <a:t>201912</a:t>
            </a:r>
            <a:r>
              <a:rPr lang="zh-CN" altLang="en-US">
                <a:ea typeface="宋体" panose="02010600030101010101" pitchFamily="2" charset="-122"/>
              </a:rPr>
              <a:t> 支持 </a:t>
            </a:r>
            <a:r>
              <a:rPr lang="en-US" altLang="zh-CN">
                <a:ea typeface="宋体" panose="02010600030101010101" pitchFamily="2" charset="-122"/>
              </a:rPr>
              <a:t>k8s</a:t>
            </a:r>
            <a:r>
              <a:rPr lang="zh-CN" altLang="en-US">
                <a:ea typeface="宋体" panose="02010600030101010101" pitchFamily="2" charset="-122"/>
              </a:rPr>
              <a:t> 作为注册中心（成都王翔）、支持 </a:t>
            </a:r>
            <a:r>
              <a:rPr lang="en-US" altLang="zh-CN" err="1">
                <a:ea typeface="宋体" panose="02010600030101010101" pitchFamily="2" charset="-122"/>
              </a:rPr>
              <a:t>Grpc</a:t>
            </a:r>
            <a:r>
              <a:rPr lang="zh-CN" altLang="en-US">
                <a:ea typeface="宋体" panose="02010600030101010101" pitchFamily="2" charset="-122"/>
              </a:rPr>
              <a:t> </a:t>
            </a:r>
            <a:r>
              <a:rPr lang="en-US" altLang="zh-CN">
                <a:ea typeface="宋体" panose="02010600030101010101" pitchFamily="2" charset="-122"/>
              </a:rPr>
              <a:t>client/server</a:t>
            </a:r>
            <a:r>
              <a:rPr lang="zh-CN" altLang="en-US">
                <a:ea typeface="宋体" panose="02010600030101010101" pitchFamily="2" charset="-122"/>
              </a:rPr>
              <a:t> 与 </a:t>
            </a:r>
            <a:r>
              <a:rPr lang="en-US" altLang="zh-CN">
                <a:ea typeface="宋体" panose="02010600030101010101" pitchFamily="2" charset="-122"/>
              </a:rPr>
              <a:t>Java</a:t>
            </a:r>
            <a:r>
              <a:rPr lang="zh-CN" altLang="en-US">
                <a:ea typeface="宋体" panose="02010600030101010101" pitchFamily="2" charset="-122"/>
              </a:rPr>
              <a:t> </a:t>
            </a:r>
            <a:r>
              <a:rPr lang="en-US" altLang="zh-CN" err="1">
                <a:ea typeface="宋体" panose="02010600030101010101" pitchFamily="2" charset="-122"/>
              </a:rPr>
              <a:t>Grpc</a:t>
            </a:r>
            <a:r>
              <a:rPr lang="zh-CN" altLang="en-US">
                <a:ea typeface="宋体" panose="02010600030101010101" pitchFamily="2" charset="-122"/>
              </a:rPr>
              <a:t> </a:t>
            </a:r>
            <a:r>
              <a:rPr lang="en-US" altLang="zh-CN">
                <a:ea typeface="宋体" panose="02010600030101010101" pitchFamily="2" charset="-122"/>
              </a:rPr>
              <a:t>client/server</a:t>
            </a:r>
            <a:r>
              <a:rPr lang="zh-CN" altLang="en-US">
                <a:ea typeface="宋体" panose="02010600030101010101" pitchFamily="2" charset="-122"/>
              </a:rPr>
              <a:t> 通信（头条徐建海）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2020</a:t>
            </a:r>
            <a:r>
              <a:rPr lang="zh-CN" altLang="en-US">
                <a:ea typeface="宋体" panose="02010600030101010101" pitchFamily="2" charset="-122"/>
              </a:rPr>
              <a:t>   构建 </a:t>
            </a:r>
            <a:r>
              <a:rPr lang="en-US" altLang="zh-CN">
                <a:ea typeface="宋体" panose="02010600030101010101" pitchFamily="2" charset="-122"/>
              </a:rPr>
              <a:t>Apache/Dubbo</a:t>
            </a:r>
            <a:r>
              <a:rPr lang="zh-CN" altLang="en-US">
                <a:ea typeface="宋体" panose="02010600030101010101" pitchFamily="2" charset="-122"/>
              </a:rPr>
              <a:t> 的控制平面</a:t>
            </a:r>
            <a:endParaRPr lang="en-US" altLang="zh-CN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3099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zh-CN" altLang="en-US" sz="1200"/>
              <a:t>以 </a:t>
            </a:r>
            <a:r>
              <a:rPr kumimoji="1" lang="en-US" altLang="zh-CN" sz="1200"/>
              <a:t>interface</a:t>
            </a:r>
            <a:r>
              <a:rPr kumimoji="1" lang="zh-CN" altLang="en-US" sz="1200"/>
              <a:t> </a:t>
            </a:r>
            <a:r>
              <a:rPr kumimoji="1" lang="en-US" altLang="zh-CN" sz="1200"/>
              <a:t>+</a:t>
            </a:r>
            <a:r>
              <a:rPr kumimoji="1" lang="zh-CN" altLang="en-US" sz="1200"/>
              <a:t> </a:t>
            </a:r>
            <a:r>
              <a:rPr kumimoji="1" lang="en-US" altLang="zh-CN" sz="1200"/>
              <a:t>group</a:t>
            </a:r>
            <a:r>
              <a:rPr kumimoji="1" lang="zh-CN" altLang="en-US" sz="1200"/>
              <a:t> </a:t>
            </a:r>
            <a:r>
              <a:rPr kumimoji="1" lang="en-US" altLang="zh-CN" sz="1200"/>
              <a:t>+</a:t>
            </a:r>
            <a:r>
              <a:rPr kumimoji="1" lang="zh-CN" altLang="en-US" sz="1200"/>
              <a:t> </a:t>
            </a:r>
            <a:r>
              <a:rPr kumimoji="1" lang="en-US" altLang="zh-CN" sz="1200"/>
              <a:t>version</a:t>
            </a:r>
            <a:r>
              <a:rPr kumimoji="1" lang="zh-CN" altLang="en-US" sz="1200"/>
              <a:t> 为</a:t>
            </a:r>
            <a:r>
              <a:rPr kumimoji="1" lang="en-US" altLang="zh-CN" sz="1200"/>
              <a:t>key</a:t>
            </a:r>
            <a:r>
              <a:rPr kumimoji="1" lang="zh-CN" altLang="en-US" sz="1200"/>
              <a:t> 的</a:t>
            </a:r>
            <a:r>
              <a:rPr kumimoji="1" lang="en-US" altLang="zh-CN" sz="1200" err="1"/>
              <a:t>kv</a:t>
            </a:r>
            <a:r>
              <a:rPr kumimoji="1" lang="zh-CN" altLang="en-US" sz="1200"/>
              <a:t> 数据。</a:t>
            </a:r>
            <a:endParaRPr kumimoji="1" lang="en-US" altLang="zh-CN" sz="1200"/>
          </a:p>
          <a:p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35301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K8s</a:t>
            </a:r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中的服务注册发现都是通过调用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k8s</a:t>
            </a:r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</a:t>
            </a:r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来进行注册和发现，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k8s</a:t>
            </a:r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中包含的服务注册的维度由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endpoint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Endpoint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服务注册：将每个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</a:t>
            </a:r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提供的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信息放到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endpoint</a:t>
            </a:r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metadata</a:t>
            </a:r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anntation</a:t>
            </a:r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中注册</a:t>
            </a:r>
          </a:p>
          <a:p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左边为 </a:t>
            </a:r>
            <a:r>
              <a:rPr kumimoji="1" lang="en-US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zk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中的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schema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，右边为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k8s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中的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annotation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的表现形式，其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base64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编码作为 </a:t>
            </a:r>
            <a:r>
              <a:rPr kumimoji="1" lang="en-US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dubbo.io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/annotation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的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</a:p>
          <a:p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4347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优点：</a:t>
            </a:r>
          </a:p>
          <a:p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开发运维比较简单，不需要单独维护其他组件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，像 </a:t>
            </a:r>
            <a:r>
              <a:rPr lang="en-US" altLang="zh-CN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zk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一样自己自己进行服务注册和发现</a:t>
            </a: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缺点</a:t>
            </a: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不能 和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打通</a:t>
            </a: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只能在同集群内进行服务调用</a:t>
            </a:r>
            <a:endParaRPr lang="zh-CN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13521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介绍 </a:t>
            </a:r>
            <a:r>
              <a:rPr kumimoji="1" lang="en-US" altLang="zh-CN"/>
              <a:t>k8s</a:t>
            </a:r>
            <a:r>
              <a:rPr kumimoji="1" lang="zh-CN" altLang="en-US"/>
              <a:t>、</a:t>
            </a:r>
            <a:r>
              <a:rPr kumimoji="1" lang="en-US" altLang="zh-CN" err="1"/>
              <a:t>grpc</a:t>
            </a:r>
            <a:r>
              <a:rPr kumimoji="1" lang="zh-CN" altLang="en-US"/>
              <a:t> 以及未来方向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43040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2" name="Shape 6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34745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2" name="Shape 6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92527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介绍 </a:t>
            </a:r>
            <a:r>
              <a:rPr kumimoji="1" lang="en-US" altLang="zh-CN"/>
              <a:t>k8s</a:t>
            </a:r>
            <a:r>
              <a:rPr kumimoji="1" lang="zh-CN" altLang="en-US"/>
              <a:t>、</a:t>
            </a:r>
            <a:r>
              <a:rPr kumimoji="1" lang="en-US" altLang="zh-CN" err="1"/>
              <a:t>grpc</a:t>
            </a:r>
            <a:r>
              <a:rPr kumimoji="1" lang="zh-CN" altLang="en-US"/>
              <a:t> 以及未来方向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41506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基础代码已经完成，需要结合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Center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一起使用；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Tracing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基于 </a:t>
            </a:r>
            <a:r>
              <a:rPr kumimoji="1" lang="en-US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OpenTracing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已经有初步实现，正在嵌入 </a:t>
            </a:r>
            <a:r>
              <a:rPr kumimoji="1" lang="en-US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promethus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能力；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K8s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：通过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形式以 </a:t>
            </a:r>
            <a:r>
              <a:rPr kumimoji="1" lang="en-US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crd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形式进行服务注册，提供最大程度的灵活性，打通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和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Go;</a:t>
            </a: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云原生：基于 </a:t>
            </a:r>
            <a:r>
              <a:rPr kumimoji="1" lang="en-US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dubbogo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打造 </a:t>
            </a:r>
            <a:r>
              <a:rPr kumimoji="1" lang="en-US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的控制平面；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0713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03356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元旦左右杭州 </a:t>
            </a:r>
            <a:r>
              <a:rPr kumimoji="1" lang="en-US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大会上，涂鸦智能会进行一次落地实践演讲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6062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1200">
                <a:solidFill>
                  <a:srgbClr val="53585F"/>
                </a:solidFill>
                <a:latin typeface="PingFang SC Regular"/>
                <a:ea typeface="PingFang SC Regular"/>
              </a:rPr>
              <a:t>不同的地方，如网络引擎 </a:t>
            </a:r>
            <a:r>
              <a:rPr lang="en-US" altLang="zh-CN" sz="1200">
                <a:solidFill>
                  <a:srgbClr val="53585F"/>
                </a:solidFill>
                <a:latin typeface="PingFang SC Regular"/>
                <a:ea typeface="PingFang SC Regular"/>
              </a:rPr>
              <a:t>Getty</a:t>
            </a:r>
            <a:r>
              <a:rPr lang="zh-CN" altLang="en-US" sz="1200">
                <a:solidFill>
                  <a:srgbClr val="53585F"/>
                </a:solidFill>
                <a:latin typeface="PingFang SC Regular"/>
                <a:ea typeface="PingFang SC Regular"/>
              </a:rPr>
              <a:t>、</a:t>
            </a:r>
            <a:r>
              <a:rPr lang="en-US" altLang="zh-CN" sz="1200">
                <a:solidFill>
                  <a:srgbClr val="53585F"/>
                </a:solidFill>
                <a:latin typeface="PingFang SC Regular"/>
                <a:ea typeface="PingFang SC Regular"/>
              </a:rPr>
              <a:t>extension</a:t>
            </a:r>
            <a:r>
              <a:rPr lang="zh-CN" altLang="en-US" sz="1200">
                <a:solidFill>
                  <a:srgbClr val="53585F"/>
                </a:solidFill>
                <a:latin typeface="PingFang SC Regular"/>
                <a:ea typeface="PingFang SC Regular"/>
              </a:rPr>
              <a:t>、服务代理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19673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期待 </a:t>
            </a:r>
            <a:r>
              <a:rPr kumimoji="1" lang="en-US" altLang="zh-CN" err="1"/>
              <a:t>dubbogo</a:t>
            </a:r>
            <a:r>
              <a:rPr kumimoji="1" lang="zh-CN" altLang="en-US"/>
              <a:t> 更美好的未来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7811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3415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err="1"/>
              <a:t>Gost</a:t>
            </a:r>
            <a:r>
              <a:rPr lang="zh-CN" altLang="en-US" sz="1200"/>
              <a:t> 定义了</a:t>
            </a:r>
            <a:r>
              <a:rPr lang="en-US" altLang="zh-CN" sz="1200" err="1"/>
              <a:t>timeWheel</a:t>
            </a:r>
            <a:r>
              <a:rPr lang="zh-CN" altLang="en-US" sz="1200"/>
              <a:t>、</a:t>
            </a:r>
            <a:r>
              <a:rPr lang="en-US" altLang="zh-CN" sz="1200" err="1"/>
              <a:t>hashSet</a:t>
            </a:r>
            <a:r>
              <a:rPr lang="zh-CN" altLang="en-US" sz="1200"/>
              <a:t>、</a:t>
            </a:r>
            <a:r>
              <a:rPr lang="en-US" altLang="zh-CN" sz="1200" err="1"/>
              <a:t>taskPool</a:t>
            </a:r>
            <a:r>
              <a:rPr lang="zh-CN" altLang="en-US" sz="1200"/>
              <a:t>等基础工具集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3603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基础网络能力、</a:t>
            </a:r>
            <a:r>
              <a:rPr kumimoji="1" lang="en-US" altLang="zh-CN"/>
              <a:t>hessian2</a:t>
            </a:r>
            <a:r>
              <a:rPr kumimoji="1" lang="zh-CN" altLang="en-US"/>
              <a:t> 能力、限流等关键技术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6565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重点讲解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支持所有的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异常；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函数名称可定制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泛华调用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attachment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：蚂蚁金服双模微服务支持</a:t>
            </a:r>
            <a:r>
              <a:rPr kumimoji="1" lang="en-US" altLang="zh-CN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dubbo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的基石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支持类型：</a:t>
            </a:r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200"/>
              <a:t>基础类型，</a:t>
            </a:r>
            <a:r>
              <a:rPr lang="en-US" altLang="zh-CN" sz="1200"/>
              <a:t>int</a:t>
            </a:r>
            <a:r>
              <a:rPr lang="zh-CN" altLang="en-US" sz="1200"/>
              <a:t>、</a:t>
            </a:r>
            <a:r>
              <a:rPr lang="en-US" altLang="zh-CN" sz="1200"/>
              <a:t>long</a:t>
            </a:r>
            <a:r>
              <a:rPr lang="zh-CN" altLang="en-US" sz="1200"/>
              <a:t>、</a:t>
            </a:r>
            <a:r>
              <a:rPr lang="en-US" altLang="zh-CN" sz="1200"/>
              <a:t>String</a:t>
            </a:r>
            <a:r>
              <a:rPr lang="zh-CN" altLang="en-US" sz="1200"/>
              <a:t>等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1200"/>
              <a:t>Date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1200" err="1"/>
              <a:t>Bitdecimal</a:t>
            </a:r>
            <a:endParaRPr lang="en-US" altLang="zh-CN" sz="120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1200"/>
              <a:t>Exception</a:t>
            </a:r>
            <a:r>
              <a:rPr lang="zh-CN" altLang="en-US" sz="1200"/>
              <a:t>，目前拓展实现了大约</a:t>
            </a:r>
            <a:r>
              <a:rPr lang="en-US" altLang="zh-CN" sz="1200"/>
              <a:t>40</a:t>
            </a:r>
            <a:r>
              <a:rPr lang="zh-CN" altLang="en-US" sz="1200"/>
              <a:t>种</a:t>
            </a:r>
            <a:r>
              <a:rPr lang="en-US" altLang="zh-CN" sz="1200"/>
              <a:t>java </a:t>
            </a:r>
            <a:r>
              <a:rPr lang="en-US" altLang="zh-CN" sz="1200" err="1"/>
              <a:t>jdk</a:t>
            </a:r>
            <a:r>
              <a:rPr lang="zh-CN" altLang="en-US" sz="1200"/>
              <a:t>中的异常类型，并支持自行拓展</a:t>
            </a:r>
            <a:endParaRPr lang="en-US" altLang="zh-CN" sz="1200"/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200"/>
              <a:t>自定义类型</a:t>
            </a:r>
          </a:p>
          <a:p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6746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20251-4066-B34B-9968-A02595A9C3DA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017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C99D-DD9E-454C-A01E-6FEBCC145BAB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923-A252-4565-8DED-58C207639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79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C99D-DD9E-454C-A01E-6FEBCC145BAB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923-A252-4565-8DED-58C207639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93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C99D-DD9E-454C-A01E-6FEBCC145BAB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923-A252-4565-8DED-58C2076394D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725028" y="47928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89708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C99D-DD9E-454C-A01E-6FEBCC145BAB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923-A252-4565-8DED-58C207639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259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930190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C99D-DD9E-454C-A01E-6FEBCC145BAB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923-A252-4565-8DED-58C207639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316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C99D-DD9E-454C-A01E-6FEBCC145BAB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923-A252-4565-8DED-58C207639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793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C99D-DD9E-454C-A01E-6FEBCC145BAB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923-A252-4565-8DED-58C207639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473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C99D-DD9E-454C-A01E-6FEBCC145BAB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923-A252-4565-8DED-58C207639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73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C99D-DD9E-454C-A01E-6FEBCC145BAB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923-A252-4565-8DED-58C207639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25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C99D-DD9E-454C-A01E-6FEBCC145BAB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923-A252-4565-8DED-58C207639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025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C99D-DD9E-454C-A01E-6FEBCC145BAB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923-A252-4565-8DED-58C207639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751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BC99D-DD9E-454C-A01E-6FEBCC145BAB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923-A252-4565-8DED-58C207639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161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BC99D-DD9E-454C-A01E-6FEBCC145BAB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B4923-A252-4565-8DED-58C2076394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015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671" r:id="rId12"/>
    <p:sldLayoutId id="2147483674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17.png"/><Relationship Id="rId4" Type="http://schemas.openxmlformats.org/officeDocument/2006/relationships/image" Target="../media/image1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1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image" Target="../media/image2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文本框 54"/>
          <p:cNvSpPr txBox="1"/>
          <p:nvPr>
            <p:custDataLst>
              <p:tags r:id="rId1"/>
            </p:custDataLst>
          </p:nvPr>
        </p:nvSpPr>
        <p:spPr>
          <a:xfrm>
            <a:off x="-283108" y="2075478"/>
            <a:ext cx="9236765" cy="746322"/>
          </a:xfrm>
          <a:prstGeom prst="rect">
            <a:avLst/>
          </a:prstGeom>
          <a:noFill/>
        </p:spPr>
        <p:txBody>
          <a:bodyPr wrap="square" lIns="68543" tIns="34272" rIns="68543" bIns="34272" rtlCol="0">
            <a:spAutoFit/>
          </a:bodyPr>
          <a:lstStyle/>
          <a:p>
            <a:pPr algn="ctr"/>
            <a:r>
              <a:rPr lang="zh-CN" altLang="en-US" sz="4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解构 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Apache/Dubbo-go</a:t>
            </a:r>
            <a:endParaRPr lang="zh-CN" altLang="en-US" sz="440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PA_等腰三角形 55"/>
          <p:cNvSpPr/>
          <p:nvPr>
            <p:custDataLst>
              <p:tags r:id="rId2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3" name="PA_文本框 14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715736" y="429601"/>
            <a:ext cx="958364" cy="62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20XX</a:t>
            </a:r>
            <a:endParaRPr lang="zh-CN" altLang="en-US" sz="2400" b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PA_任意多边形 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847923" y="61384"/>
            <a:ext cx="612509" cy="539270"/>
          </a:xfrm>
          <a:custGeom>
            <a:avLst/>
            <a:gdLst>
              <a:gd name="T0" fmla="*/ 296 w 2736"/>
              <a:gd name="T1" fmla="*/ 1034 h 2655"/>
              <a:gd name="T2" fmla="*/ 408 w 2736"/>
              <a:gd name="T3" fmla="*/ 885 h 2655"/>
              <a:gd name="T4" fmla="*/ 653 w 2736"/>
              <a:gd name="T5" fmla="*/ 672 h 2655"/>
              <a:gd name="T6" fmla="*/ 529 w 2736"/>
              <a:gd name="T7" fmla="*/ 1064 h 2655"/>
              <a:gd name="T8" fmla="*/ 410 w 2736"/>
              <a:gd name="T9" fmla="*/ 1501 h 2655"/>
              <a:gd name="T10" fmla="*/ 334 w 2736"/>
              <a:gd name="T11" fmla="*/ 1721 h 2655"/>
              <a:gd name="T12" fmla="*/ 583 w 2736"/>
              <a:gd name="T13" fmla="*/ 1601 h 2655"/>
              <a:gd name="T14" fmla="*/ 731 w 2736"/>
              <a:gd name="T15" fmla="*/ 1208 h 2655"/>
              <a:gd name="T16" fmla="*/ 953 w 2736"/>
              <a:gd name="T17" fmla="*/ 1310 h 2655"/>
              <a:gd name="T18" fmla="*/ 1059 w 2736"/>
              <a:gd name="T19" fmla="*/ 1532 h 2655"/>
              <a:gd name="T20" fmla="*/ 1151 w 2736"/>
              <a:gd name="T21" fmla="*/ 1455 h 2655"/>
              <a:gd name="T22" fmla="*/ 1103 w 2736"/>
              <a:gd name="T23" fmla="*/ 1165 h 2655"/>
              <a:gd name="T24" fmla="*/ 890 w 2736"/>
              <a:gd name="T25" fmla="*/ 1058 h 2655"/>
              <a:gd name="T26" fmla="*/ 1161 w 2736"/>
              <a:gd name="T27" fmla="*/ 967 h 2655"/>
              <a:gd name="T28" fmla="*/ 1586 w 2736"/>
              <a:gd name="T29" fmla="*/ 831 h 2655"/>
              <a:gd name="T30" fmla="*/ 1205 w 2736"/>
              <a:gd name="T31" fmla="*/ 817 h 2655"/>
              <a:gd name="T32" fmla="*/ 922 w 2736"/>
              <a:gd name="T33" fmla="*/ 558 h 2655"/>
              <a:gd name="T34" fmla="*/ 774 w 2736"/>
              <a:gd name="T35" fmla="*/ 512 h 2655"/>
              <a:gd name="T36" fmla="*/ 367 w 2736"/>
              <a:gd name="T37" fmla="*/ 603 h 2655"/>
              <a:gd name="T38" fmla="*/ 1417 w 2736"/>
              <a:gd name="T39" fmla="*/ 2639 h 2655"/>
              <a:gd name="T40" fmla="*/ 1707 w 2736"/>
              <a:gd name="T41" fmla="*/ 1595 h 2655"/>
              <a:gd name="T42" fmla="*/ 1417 w 2736"/>
              <a:gd name="T43" fmla="*/ 1692 h 2655"/>
              <a:gd name="T44" fmla="*/ 2092 w 2736"/>
              <a:gd name="T45" fmla="*/ 1381 h 2655"/>
              <a:gd name="T46" fmla="*/ 2384 w 2736"/>
              <a:gd name="T47" fmla="*/ 2093 h 2655"/>
              <a:gd name="T48" fmla="*/ 2092 w 2736"/>
              <a:gd name="T49" fmla="*/ 1381 h 2655"/>
              <a:gd name="T50" fmla="*/ 1756 w 2736"/>
              <a:gd name="T51" fmla="*/ 1595 h 2655"/>
              <a:gd name="T52" fmla="*/ 2046 w 2736"/>
              <a:gd name="T53" fmla="*/ 2393 h 2655"/>
              <a:gd name="T54" fmla="*/ 1847 w 2736"/>
              <a:gd name="T55" fmla="*/ 1595 h 2655"/>
              <a:gd name="T56" fmla="*/ 2459 w 2736"/>
              <a:gd name="T57" fmla="*/ 858 h 2655"/>
              <a:gd name="T58" fmla="*/ 1572 w 2736"/>
              <a:gd name="T59" fmla="*/ 1445 h 2655"/>
              <a:gd name="T60" fmla="*/ 1132 w 2736"/>
              <a:gd name="T61" fmla="*/ 1692 h 2655"/>
              <a:gd name="T62" fmla="*/ 653 w 2736"/>
              <a:gd name="T63" fmla="*/ 1629 h 2655"/>
              <a:gd name="T64" fmla="*/ 265 w 2736"/>
              <a:gd name="T65" fmla="*/ 1830 h 2655"/>
              <a:gd name="T66" fmla="*/ 36 w 2736"/>
              <a:gd name="T67" fmla="*/ 2037 h 2655"/>
              <a:gd name="T68" fmla="*/ 933 w 2736"/>
              <a:gd name="T69" fmla="*/ 1732 h 2655"/>
              <a:gd name="T70" fmla="*/ 1528 w 2736"/>
              <a:gd name="T71" fmla="*/ 1527 h 2655"/>
              <a:gd name="T72" fmla="*/ 2515 w 2736"/>
              <a:gd name="T73" fmla="*/ 918 h 2655"/>
              <a:gd name="T74" fmla="*/ 2659 w 2736"/>
              <a:gd name="T75" fmla="*/ 728 h 2655"/>
              <a:gd name="T76" fmla="*/ 1079 w 2736"/>
              <a:gd name="T77" fmla="*/ 2649 h 2655"/>
              <a:gd name="T78" fmla="*/ 1234 w 2736"/>
              <a:gd name="T79" fmla="*/ 2654 h 2655"/>
              <a:gd name="T80" fmla="*/ 1364 w 2736"/>
              <a:gd name="T81" fmla="*/ 1721 h 2655"/>
              <a:gd name="T82" fmla="*/ 1079 w 2736"/>
              <a:gd name="T83" fmla="*/ 1832 h 2655"/>
              <a:gd name="T84" fmla="*/ 740 w 2736"/>
              <a:gd name="T85" fmla="*/ 2571 h 2655"/>
              <a:gd name="T86" fmla="*/ 1030 w 2736"/>
              <a:gd name="T87" fmla="*/ 1832 h 2655"/>
              <a:gd name="T88" fmla="*/ 740 w 2736"/>
              <a:gd name="T89" fmla="*/ 1764 h 2655"/>
              <a:gd name="T90" fmla="*/ 2436 w 2736"/>
              <a:gd name="T91" fmla="*/ 1095 h 2655"/>
              <a:gd name="T92" fmla="*/ 2550 w 2736"/>
              <a:gd name="T93" fmla="*/ 1843 h 2655"/>
              <a:gd name="T94" fmla="*/ 2727 w 2736"/>
              <a:gd name="T95" fmla="*/ 1131 h 2655"/>
              <a:gd name="T96" fmla="*/ 2696 w 2736"/>
              <a:gd name="T97" fmla="*/ 858 h 2655"/>
              <a:gd name="T98" fmla="*/ 721 w 2736"/>
              <a:gd name="T99" fmla="*/ 246 h 2655"/>
              <a:gd name="T100" fmla="*/ 953 w 2736"/>
              <a:gd name="T101" fmla="*/ 507 h 2655"/>
              <a:gd name="T102" fmla="*/ 1229 w 2736"/>
              <a:gd name="T103" fmla="*/ 261 h 2655"/>
              <a:gd name="T104" fmla="*/ 1006 w 2736"/>
              <a:gd name="T105" fmla="*/ 0 h 2655"/>
              <a:gd name="T106" fmla="*/ 721 w 2736"/>
              <a:gd name="T107" fmla="*/ 246 h 2655"/>
              <a:gd name="T108" fmla="*/ 692 w 2736"/>
              <a:gd name="T109" fmla="*/ 2562 h 2655"/>
              <a:gd name="T110" fmla="*/ 403 w 2736"/>
              <a:gd name="T111" fmla="*/ 1926 h 2655"/>
              <a:gd name="T112" fmla="*/ 64 w 2736"/>
              <a:gd name="T113" fmla="*/ 2122 h 2655"/>
              <a:gd name="T114" fmla="*/ 354 w 2736"/>
              <a:gd name="T115" fmla="*/ 1953 h 2655"/>
              <a:gd name="T116" fmla="*/ 64 w 2736"/>
              <a:gd name="T117" fmla="*/ 2122 h 2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36" h="2655">
                <a:moveTo>
                  <a:pt x="228" y="967"/>
                </a:moveTo>
                <a:cubicBezTo>
                  <a:pt x="228" y="997"/>
                  <a:pt x="266" y="1034"/>
                  <a:pt x="296" y="1034"/>
                </a:cubicBezTo>
                <a:lnTo>
                  <a:pt x="301" y="1034"/>
                </a:lnTo>
                <a:cubicBezTo>
                  <a:pt x="368" y="1034"/>
                  <a:pt x="387" y="938"/>
                  <a:pt x="408" y="885"/>
                </a:cubicBezTo>
                <a:cubicBezTo>
                  <a:pt x="430" y="828"/>
                  <a:pt x="457" y="753"/>
                  <a:pt x="485" y="703"/>
                </a:cubicBezTo>
                <a:lnTo>
                  <a:pt x="653" y="672"/>
                </a:lnTo>
                <a:cubicBezTo>
                  <a:pt x="638" y="738"/>
                  <a:pt x="533" y="1013"/>
                  <a:pt x="533" y="1044"/>
                </a:cubicBezTo>
                <a:lnTo>
                  <a:pt x="529" y="1064"/>
                </a:lnTo>
                <a:lnTo>
                  <a:pt x="586" y="1402"/>
                </a:lnTo>
                <a:cubicBezTo>
                  <a:pt x="565" y="1406"/>
                  <a:pt x="437" y="1485"/>
                  <a:pt x="410" y="1501"/>
                </a:cubicBezTo>
                <a:cubicBezTo>
                  <a:pt x="365" y="1529"/>
                  <a:pt x="262" y="1568"/>
                  <a:pt x="262" y="1629"/>
                </a:cubicBezTo>
                <a:cubicBezTo>
                  <a:pt x="262" y="1674"/>
                  <a:pt x="292" y="1721"/>
                  <a:pt x="334" y="1721"/>
                </a:cubicBezTo>
                <a:lnTo>
                  <a:pt x="363" y="1721"/>
                </a:lnTo>
                <a:cubicBezTo>
                  <a:pt x="389" y="1721"/>
                  <a:pt x="548" y="1620"/>
                  <a:pt x="583" y="1601"/>
                </a:cubicBezTo>
                <a:cubicBezTo>
                  <a:pt x="636" y="1574"/>
                  <a:pt x="769" y="1513"/>
                  <a:pt x="769" y="1445"/>
                </a:cubicBezTo>
                <a:cubicBezTo>
                  <a:pt x="769" y="1371"/>
                  <a:pt x="731" y="1282"/>
                  <a:pt x="731" y="1208"/>
                </a:cubicBezTo>
                <a:cubicBezTo>
                  <a:pt x="765" y="1208"/>
                  <a:pt x="832" y="1223"/>
                  <a:pt x="869" y="1230"/>
                </a:cubicBezTo>
                <a:cubicBezTo>
                  <a:pt x="946" y="1243"/>
                  <a:pt x="944" y="1228"/>
                  <a:pt x="953" y="1310"/>
                </a:cubicBezTo>
                <a:cubicBezTo>
                  <a:pt x="958" y="1350"/>
                  <a:pt x="970" y="1406"/>
                  <a:pt x="978" y="1449"/>
                </a:cubicBezTo>
                <a:cubicBezTo>
                  <a:pt x="987" y="1492"/>
                  <a:pt x="1006" y="1532"/>
                  <a:pt x="1059" y="1532"/>
                </a:cubicBezTo>
                <a:lnTo>
                  <a:pt x="1074" y="1532"/>
                </a:lnTo>
                <a:cubicBezTo>
                  <a:pt x="1117" y="1532"/>
                  <a:pt x="1151" y="1497"/>
                  <a:pt x="1151" y="1455"/>
                </a:cubicBezTo>
                <a:lnTo>
                  <a:pt x="1151" y="1431"/>
                </a:lnTo>
                <a:cubicBezTo>
                  <a:pt x="1151" y="1393"/>
                  <a:pt x="1113" y="1215"/>
                  <a:pt x="1103" y="1165"/>
                </a:cubicBezTo>
                <a:cubicBezTo>
                  <a:pt x="1094" y="1120"/>
                  <a:pt x="1075" y="1091"/>
                  <a:pt x="1028" y="1081"/>
                </a:cubicBezTo>
                <a:cubicBezTo>
                  <a:pt x="994" y="1073"/>
                  <a:pt x="922" y="1059"/>
                  <a:pt x="890" y="1058"/>
                </a:cubicBezTo>
                <a:lnTo>
                  <a:pt x="977" y="798"/>
                </a:lnTo>
                <a:cubicBezTo>
                  <a:pt x="1013" y="807"/>
                  <a:pt x="1114" y="967"/>
                  <a:pt x="1161" y="967"/>
                </a:cubicBezTo>
                <a:cubicBezTo>
                  <a:pt x="1212" y="967"/>
                  <a:pt x="1352" y="939"/>
                  <a:pt x="1402" y="927"/>
                </a:cubicBezTo>
                <a:cubicBezTo>
                  <a:pt x="1473" y="909"/>
                  <a:pt x="1586" y="921"/>
                  <a:pt x="1586" y="831"/>
                </a:cubicBezTo>
                <a:cubicBezTo>
                  <a:pt x="1586" y="799"/>
                  <a:pt x="1555" y="764"/>
                  <a:pt x="1524" y="764"/>
                </a:cubicBezTo>
                <a:cubicBezTo>
                  <a:pt x="1427" y="764"/>
                  <a:pt x="1294" y="817"/>
                  <a:pt x="1205" y="817"/>
                </a:cubicBezTo>
                <a:cubicBezTo>
                  <a:pt x="1190" y="817"/>
                  <a:pt x="1049" y="655"/>
                  <a:pt x="1027" y="632"/>
                </a:cubicBezTo>
                <a:cubicBezTo>
                  <a:pt x="979" y="582"/>
                  <a:pt x="1001" y="584"/>
                  <a:pt x="922" y="558"/>
                </a:cubicBezTo>
                <a:cubicBezTo>
                  <a:pt x="901" y="551"/>
                  <a:pt x="795" y="512"/>
                  <a:pt x="784" y="512"/>
                </a:cubicBezTo>
                <a:lnTo>
                  <a:pt x="774" y="512"/>
                </a:lnTo>
                <a:cubicBezTo>
                  <a:pt x="709" y="512"/>
                  <a:pt x="624" y="533"/>
                  <a:pt x="560" y="544"/>
                </a:cubicBezTo>
                <a:cubicBezTo>
                  <a:pt x="496" y="555"/>
                  <a:pt x="396" y="559"/>
                  <a:pt x="367" y="603"/>
                </a:cubicBezTo>
                <a:cubicBezTo>
                  <a:pt x="354" y="624"/>
                  <a:pt x="228" y="946"/>
                  <a:pt x="228" y="967"/>
                </a:cubicBezTo>
                <a:close/>
                <a:moveTo>
                  <a:pt x="1417" y="2639"/>
                </a:moveTo>
                <a:cubicBezTo>
                  <a:pt x="1463" y="2635"/>
                  <a:pt x="1707" y="2587"/>
                  <a:pt x="1707" y="2562"/>
                </a:cubicBezTo>
                <a:lnTo>
                  <a:pt x="1707" y="1595"/>
                </a:lnTo>
                <a:lnTo>
                  <a:pt x="1557" y="1595"/>
                </a:lnTo>
                <a:cubicBezTo>
                  <a:pt x="1537" y="1595"/>
                  <a:pt x="1417" y="1678"/>
                  <a:pt x="1417" y="1692"/>
                </a:cubicBezTo>
                <a:lnTo>
                  <a:pt x="1417" y="2639"/>
                </a:lnTo>
                <a:close/>
                <a:moveTo>
                  <a:pt x="2092" y="1381"/>
                </a:moveTo>
                <a:lnTo>
                  <a:pt x="2094" y="2368"/>
                </a:lnTo>
                <a:cubicBezTo>
                  <a:pt x="2134" y="2341"/>
                  <a:pt x="2384" y="2125"/>
                  <a:pt x="2384" y="2093"/>
                </a:cubicBezTo>
                <a:lnTo>
                  <a:pt x="2382" y="1119"/>
                </a:lnTo>
                <a:lnTo>
                  <a:pt x="2092" y="1381"/>
                </a:lnTo>
                <a:close/>
                <a:moveTo>
                  <a:pt x="1847" y="1595"/>
                </a:moveTo>
                <a:lnTo>
                  <a:pt x="1756" y="1595"/>
                </a:lnTo>
                <a:lnTo>
                  <a:pt x="1756" y="2552"/>
                </a:lnTo>
                <a:cubicBezTo>
                  <a:pt x="1799" y="2542"/>
                  <a:pt x="2046" y="2422"/>
                  <a:pt x="2046" y="2393"/>
                </a:cubicBezTo>
                <a:lnTo>
                  <a:pt x="2046" y="1426"/>
                </a:lnTo>
                <a:cubicBezTo>
                  <a:pt x="2021" y="1432"/>
                  <a:pt x="1866" y="1595"/>
                  <a:pt x="1847" y="1595"/>
                </a:cubicBezTo>
                <a:close/>
                <a:moveTo>
                  <a:pt x="2427" y="821"/>
                </a:moveTo>
                <a:lnTo>
                  <a:pt x="2459" y="858"/>
                </a:lnTo>
                <a:lnTo>
                  <a:pt x="1799" y="1445"/>
                </a:lnTo>
                <a:cubicBezTo>
                  <a:pt x="1723" y="1445"/>
                  <a:pt x="1648" y="1445"/>
                  <a:pt x="1572" y="1445"/>
                </a:cubicBezTo>
                <a:cubicBezTo>
                  <a:pt x="1476" y="1445"/>
                  <a:pt x="1471" y="1469"/>
                  <a:pt x="1409" y="1510"/>
                </a:cubicBezTo>
                <a:cubicBezTo>
                  <a:pt x="1326" y="1565"/>
                  <a:pt x="1216" y="1647"/>
                  <a:pt x="1132" y="1692"/>
                </a:cubicBezTo>
                <a:cubicBezTo>
                  <a:pt x="1113" y="1683"/>
                  <a:pt x="845" y="1631"/>
                  <a:pt x="807" y="1625"/>
                </a:cubicBezTo>
                <a:cubicBezTo>
                  <a:pt x="718" y="1611"/>
                  <a:pt x="730" y="1591"/>
                  <a:pt x="653" y="1629"/>
                </a:cubicBezTo>
                <a:cubicBezTo>
                  <a:pt x="609" y="1651"/>
                  <a:pt x="566" y="1675"/>
                  <a:pt x="523" y="1697"/>
                </a:cubicBezTo>
                <a:cubicBezTo>
                  <a:pt x="443" y="1736"/>
                  <a:pt x="340" y="1784"/>
                  <a:pt x="265" y="1830"/>
                </a:cubicBezTo>
                <a:cubicBezTo>
                  <a:pt x="234" y="1849"/>
                  <a:pt x="25" y="1957"/>
                  <a:pt x="0" y="1963"/>
                </a:cubicBezTo>
                <a:lnTo>
                  <a:pt x="36" y="2037"/>
                </a:lnTo>
                <a:lnTo>
                  <a:pt x="716" y="1687"/>
                </a:lnTo>
                <a:cubicBezTo>
                  <a:pt x="785" y="1703"/>
                  <a:pt x="863" y="1718"/>
                  <a:pt x="933" y="1732"/>
                </a:cubicBezTo>
                <a:cubicBezTo>
                  <a:pt x="986" y="1742"/>
                  <a:pt x="1105" y="1774"/>
                  <a:pt x="1156" y="1774"/>
                </a:cubicBezTo>
                <a:cubicBezTo>
                  <a:pt x="1159" y="1774"/>
                  <a:pt x="1495" y="1550"/>
                  <a:pt x="1528" y="1527"/>
                </a:cubicBezTo>
                <a:lnTo>
                  <a:pt x="1829" y="1528"/>
                </a:lnTo>
                <a:lnTo>
                  <a:pt x="2515" y="918"/>
                </a:lnTo>
                <a:lnTo>
                  <a:pt x="2552" y="947"/>
                </a:lnTo>
                <a:lnTo>
                  <a:pt x="2659" y="728"/>
                </a:lnTo>
                <a:lnTo>
                  <a:pt x="2427" y="821"/>
                </a:lnTo>
                <a:close/>
                <a:moveTo>
                  <a:pt x="1079" y="2649"/>
                </a:moveTo>
                <a:lnTo>
                  <a:pt x="1142" y="2655"/>
                </a:lnTo>
                <a:lnTo>
                  <a:pt x="1234" y="2654"/>
                </a:lnTo>
                <a:lnTo>
                  <a:pt x="1364" y="2648"/>
                </a:lnTo>
                <a:lnTo>
                  <a:pt x="1364" y="1721"/>
                </a:lnTo>
                <a:cubicBezTo>
                  <a:pt x="1318" y="1745"/>
                  <a:pt x="1278" y="1775"/>
                  <a:pt x="1234" y="1804"/>
                </a:cubicBezTo>
                <a:cubicBezTo>
                  <a:pt x="1142" y="1866"/>
                  <a:pt x="1189" y="1841"/>
                  <a:pt x="1079" y="1832"/>
                </a:cubicBezTo>
                <a:lnTo>
                  <a:pt x="1079" y="2649"/>
                </a:lnTo>
                <a:close/>
                <a:moveTo>
                  <a:pt x="740" y="2571"/>
                </a:moveTo>
                <a:cubicBezTo>
                  <a:pt x="740" y="2596"/>
                  <a:pt x="985" y="2643"/>
                  <a:pt x="1030" y="2644"/>
                </a:cubicBezTo>
                <a:lnTo>
                  <a:pt x="1030" y="1832"/>
                </a:lnTo>
                <a:cubicBezTo>
                  <a:pt x="1030" y="1808"/>
                  <a:pt x="914" y="1799"/>
                  <a:pt x="890" y="1794"/>
                </a:cubicBezTo>
                <a:cubicBezTo>
                  <a:pt x="850" y="1786"/>
                  <a:pt x="782" y="1765"/>
                  <a:pt x="740" y="1764"/>
                </a:cubicBezTo>
                <a:lnTo>
                  <a:pt x="740" y="2571"/>
                </a:lnTo>
                <a:close/>
                <a:moveTo>
                  <a:pt x="2436" y="1095"/>
                </a:moveTo>
                <a:lnTo>
                  <a:pt x="2437" y="2020"/>
                </a:lnTo>
                <a:cubicBezTo>
                  <a:pt x="2454" y="2009"/>
                  <a:pt x="2535" y="1872"/>
                  <a:pt x="2550" y="1843"/>
                </a:cubicBezTo>
                <a:cubicBezTo>
                  <a:pt x="2586" y="1771"/>
                  <a:pt x="2607" y="1716"/>
                  <a:pt x="2638" y="1637"/>
                </a:cubicBezTo>
                <a:cubicBezTo>
                  <a:pt x="2676" y="1540"/>
                  <a:pt x="2736" y="1272"/>
                  <a:pt x="2727" y="1131"/>
                </a:cubicBezTo>
                <a:lnTo>
                  <a:pt x="2700" y="860"/>
                </a:lnTo>
                <a:lnTo>
                  <a:pt x="2696" y="858"/>
                </a:lnTo>
                <a:lnTo>
                  <a:pt x="2436" y="1095"/>
                </a:lnTo>
                <a:close/>
                <a:moveTo>
                  <a:pt x="721" y="246"/>
                </a:moveTo>
                <a:lnTo>
                  <a:pt x="721" y="271"/>
                </a:lnTo>
                <a:cubicBezTo>
                  <a:pt x="721" y="388"/>
                  <a:pt x="838" y="507"/>
                  <a:pt x="953" y="507"/>
                </a:cubicBezTo>
                <a:lnTo>
                  <a:pt x="997" y="507"/>
                </a:lnTo>
                <a:cubicBezTo>
                  <a:pt x="1117" y="507"/>
                  <a:pt x="1229" y="387"/>
                  <a:pt x="1229" y="261"/>
                </a:cubicBezTo>
                <a:lnTo>
                  <a:pt x="1229" y="237"/>
                </a:lnTo>
                <a:cubicBezTo>
                  <a:pt x="1229" y="123"/>
                  <a:pt x="1114" y="0"/>
                  <a:pt x="1006" y="0"/>
                </a:cubicBezTo>
                <a:lnTo>
                  <a:pt x="943" y="0"/>
                </a:lnTo>
                <a:cubicBezTo>
                  <a:pt x="830" y="0"/>
                  <a:pt x="721" y="124"/>
                  <a:pt x="721" y="246"/>
                </a:cubicBezTo>
                <a:close/>
                <a:moveTo>
                  <a:pt x="402" y="2412"/>
                </a:moveTo>
                <a:cubicBezTo>
                  <a:pt x="402" y="2439"/>
                  <a:pt x="649" y="2552"/>
                  <a:pt x="692" y="2562"/>
                </a:cubicBezTo>
                <a:lnTo>
                  <a:pt x="692" y="1774"/>
                </a:lnTo>
                <a:lnTo>
                  <a:pt x="403" y="1926"/>
                </a:lnTo>
                <a:lnTo>
                  <a:pt x="402" y="2412"/>
                </a:lnTo>
                <a:close/>
                <a:moveTo>
                  <a:pt x="64" y="2122"/>
                </a:moveTo>
                <a:cubicBezTo>
                  <a:pt x="64" y="2149"/>
                  <a:pt x="315" y="2373"/>
                  <a:pt x="354" y="2383"/>
                </a:cubicBezTo>
                <a:lnTo>
                  <a:pt x="354" y="1953"/>
                </a:lnTo>
                <a:lnTo>
                  <a:pt x="65" y="2100"/>
                </a:lnTo>
                <a:lnTo>
                  <a:pt x="64" y="21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cxnSp>
        <p:nvCxnSpPr>
          <p:cNvPr id="20" name="直接连接符 7">
            <a:extLst>
              <a:ext uri="{FF2B5EF4-FFF2-40B4-BE49-F238E27FC236}">
                <a16:creationId xmlns:a16="http://schemas.microsoft.com/office/drawing/2014/main" id="{9C8969CA-1F3E-1640-B227-2509F39767D9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4A162954-C741-5545-8DBA-B54B08A45C98}"/>
              </a:ext>
            </a:extLst>
          </p:cNvPr>
          <p:cNvSpPr txBox="1"/>
          <p:nvPr/>
        </p:nvSpPr>
        <p:spPr>
          <a:xfrm>
            <a:off x="323868" y="161742"/>
            <a:ext cx="377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rgbClr val="0070C0"/>
                </a:solidFill>
              </a:rPr>
              <a:t>Bridge the gap between Java and Go</a:t>
            </a:r>
            <a:endParaRPr kumimoji="1" lang="zh-CN" altLang="en-US" sz="1800">
              <a:solidFill>
                <a:srgbClr val="0070C0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53E8460-FDFA-4C48-B453-E2F7C58CF650}"/>
              </a:ext>
            </a:extLst>
          </p:cNvPr>
          <p:cNvGrpSpPr/>
          <p:nvPr/>
        </p:nvGrpSpPr>
        <p:grpSpPr>
          <a:xfrm>
            <a:off x="5985164" y="4467715"/>
            <a:ext cx="2968493" cy="492367"/>
            <a:chOff x="6652591" y="4221532"/>
            <a:chExt cx="1807841" cy="492367"/>
          </a:xfrm>
        </p:grpSpPr>
        <p:sp>
          <p:nvSpPr>
            <p:cNvPr id="14" name="PA_圆角矩形 102">
              <a:extLst>
                <a:ext uri="{FF2B5EF4-FFF2-40B4-BE49-F238E27FC236}">
                  <a16:creationId xmlns:a16="http://schemas.microsoft.com/office/drawing/2014/main" id="{0F2A08B7-F1B5-6A4D-87E7-56E7088036C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52591" y="4221532"/>
              <a:ext cx="1807841" cy="492367"/>
            </a:xfrm>
            <a:prstGeom prst="roundRect">
              <a:avLst>
                <a:gd name="adj" fmla="val 4227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innerShdw blurRad="63500" dist="127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PA_文本框 91">
              <a:extLst>
                <a:ext uri="{FF2B5EF4-FFF2-40B4-BE49-F238E27FC236}">
                  <a16:creationId xmlns:a16="http://schemas.microsoft.com/office/drawing/2014/main" id="{12D26505-E03B-FF47-BF45-F9C13098C229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6661809" y="4264876"/>
              <a:ext cx="1785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兰亭细黑_GBK_M" panose="02010600010101010101" pitchFamily="2" charset="2"/>
                </a:rPr>
                <a:t>20191214</a:t>
              </a:r>
              <a:r>
                <a:rPr lang="zh-CN" altLang="en-US" sz="200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兰亭细黑_GBK_M" panose="02010600010101010101" pitchFamily="2" charset="2"/>
                </a:rPr>
                <a:t>  于雨</a:t>
              </a:r>
              <a:r>
                <a:rPr lang="en-US" altLang="zh-CN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兰亭细黑_GBK_M" panose="02010600010101010101" pitchFamily="2" charset="2"/>
                </a:rPr>
                <a:t>/</a:t>
              </a:r>
              <a:r>
                <a:rPr lang="zh-CN" altLang="en-US" sz="200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兰亭细黑_GBK_M" panose="02010600010101010101" pitchFamily="2" charset="2"/>
                </a:rPr>
                <a:t>方银城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30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5" name="PA_等腰三角形 55">
            <a:extLst>
              <a:ext uri="{FF2B5EF4-FFF2-40B4-BE49-F238E27FC236}">
                <a16:creationId xmlns:a16="http://schemas.microsoft.com/office/drawing/2014/main" id="{105C9C2B-F8DA-274A-B354-9EDC1BBC36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7" name="直接连接符 7">
            <a:extLst>
              <a:ext uri="{FF2B5EF4-FFF2-40B4-BE49-F238E27FC236}">
                <a16:creationId xmlns:a16="http://schemas.microsoft.com/office/drawing/2014/main" id="{C2707C05-D63A-7846-AF0C-29C168E7BFB8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83304998-93D4-8F49-A0E6-E2A32DEE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r>
              <a:rPr lang="en-US" altLang="zh-CN" sz="2100" b="1"/>
              <a:t>dubbo-go-hessian2</a:t>
            </a:r>
            <a:r>
              <a:rPr lang="zh-CN" altLang="en-US" sz="2100" b="1"/>
              <a:t>：功能列表</a:t>
            </a:r>
          </a:p>
        </p:txBody>
      </p:sp>
      <p:pic>
        <p:nvPicPr>
          <p:cNvPr id="1026" name="Picture 2" descr="CB1873E1-7F25-4418-9C76-EB36514C9485.png">
            <a:extLst>
              <a:ext uri="{FF2B5EF4-FFF2-40B4-BE49-F238E27FC236}">
                <a16:creationId xmlns:a16="http://schemas.microsoft.com/office/drawing/2014/main" id="{F4C1F51C-3E8C-BC4D-BBCD-1CA802355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750" y="908824"/>
            <a:ext cx="5097406" cy="411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768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5" name="PA_等腰三角形 55">
            <a:extLst>
              <a:ext uri="{FF2B5EF4-FFF2-40B4-BE49-F238E27FC236}">
                <a16:creationId xmlns:a16="http://schemas.microsoft.com/office/drawing/2014/main" id="{105C9C2B-F8DA-274A-B354-9EDC1BBC36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7" name="直接连接符 7">
            <a:extLst>
              <a:ext uri="{FF2B5EF4-FFF2-40B4-BE49-F238E27FC236}">
                <a16:creationId xmlns:a16="http://schemas.microsoft.com/office/drawing/2014/main" id="{C2707C05-D63A-7846-AF0C-29C168E7BFB8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83304998-93D4-8F49-A0E6-E2A32DEE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r>
              <a:rPr lang="en-US" altLang="zh-CN" sz="2100" b="1" dirty="0"/>
              <a:t>dubbo-go-hessian2</a:t>
            </a:r>
            <a:r>
              <a:rPr lang="zh-CN" altLang="en-US" sz="2100" b="1"/>
              <a:t>：基本类型对照表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791F8E3-AD2C-6E42-8121-D671D877B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177368"/>
              </p:ext>
            </p:extLst>
          </p:nvPr>
        </p:nvGraphicFramePr>
        <p:xfrm>
          <a:off x="1576468" y="797319"/>
          <a:ext cx="6265302" cy="4207272"/>
        </p:xfrm>
        <a:graphic>
          <a:graphicData uri="http://schemas.openxmlformats.org/drawingml/2006/table">
            <a:tbl>
              <a:tblPr/>
              <a:tblGrid>
                <a:gridCol w="2088434">
                  <a:extLst>
                    <a:ext uri="{9D8B030D-6E8A-4147-A177-3AD203B41FA5}">
                      <a16:colId xmlns:a16="http://schemas.microsoft.com/office/drawing/2014/main" val="1890152658"/>
                    </a:ext>
                  </a:extLst>
                </a:gridCol>
                <a:gridCol w="2088434">
                  <a:extLst>
                    <a:ext uri="{9D8B030D-6E8A-4147-A177-3AD203B41FA5}">
                      <a16:colId xmlns:a16="http://schemas.microsoft.com/office/drawing/2014/main" val="858036016"/>
                    </a:ext>
                  </a:extLst>
                </a:gridCol>
                <a:gridCol w="2088434">
                  <a:extLst>
                    <a:ext uri="{9D8B030D-6E8A-4147-A177-3AD203B41FA5}">
                      <a16:colId xmlns:a16="http://schemas.microsoft.com/office/drawing/2014/main" val="4270206967"/>
                    </a:ext>
                  </a:extLst>
                </a:gridCol>
              </a:tblGrid>
              <a:tr h="201222">
                <a:tc>
                  <a:txBody>
                    <a:bodyPr/>
                    <a:lstStyle/>
                    <a:p>
                      <a:r>
                        <a:rPr lang="en-US" sz="1000" b="1" dirty="0">
                          <a:effectLst/>
                        </a:rPr>
                        <a:t>hessian type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effectLst/>
                        </a:rPr>
                        <a:t>java type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effectLst/>
                        </a:rPr>
                        <a:t>golang type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098997"/>
                  </a:ext>
                </a:extLst>
              </a:tr>
              <a:tr h="201222">
                <a:tc>
                  <a:txBody>
                    <a:bodyPr/>
                    <a:lstStyle/>
                    <a:p>
                      <a:r>
                        <a:rPr lang="en-US" sz="1000" b="1" dirty="0">
                          <a:effectLst/>
                        </a:rPr>
                        <a:t>null</a:t>
                      </a:r>
                      <a:endParaRPr lang="en-US" sz="1000" dirty="0">
                        <a:effectLst/>
                      </a:endParaRP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null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nil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918848"/>
                  </a:ext>
                </a:extLst>
              </a:tr>
              <a:tr h="201222">
                <a:tc>
                  <a:txBody>
                    <a:bodyPr/>
                    <a:lstStyle/>
                    <a:p>
                      <a:r>
                        <a:rPr lang="en-US" sz="1000" b="1" dirty="0">
                          <a:effectLst/>
                        </a:rPr>
                        <a:t>binary</a:t>
                      </a:r>
                      <a:endParaRPr lang="en-US" sz="1000" dirty="0">
                        <a:effectLst/>
                      </a:endParaRP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byte[]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[]byte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268059"/>
                  </a:ext>
                </a:extLst>
              </a:tr>
              <a:tr h="201222">
                <a:tc>
                  <a:txBody>
                    <a:bodyPr/>
                    <a:lstStyle/>
                    <a:p>
                      <a:r>
                        <a:rPr lang="en-US" sz="1000" b="1" dirty="0">
                          <a:effectLst/>
                        </a:rPr>
                        <a:t>boolean</a:t>
                      </a:r>
                      <a:endParaRPr lang="en-US" sz="1000" dirty="0">
                        <a:effectLst/>
                      </a:endParaRP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boolean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bool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15772"/>
                  </a:ext>
                </a:extLst>
              </a:tr>
              <a:tr h="201222">
                <a:tc>
                  <a:txBody>
                    <a:bodyPr/>
                    <a:lstStyle/>
                    <a:p>
                      <a:r>
                        <a:rPr lang="en-US" sz="1000" b="1" dirty="0">
                          <a:effectLst/>
                        </a:rPr>
                        <a:t>date</a:t>
                      </a:r>
                      <a:endParaRPr lang="en-US" sz="1000" dirty="0">
                        <a:effectLst/>
                      </a:endParaRP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java.util.Date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time.Time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838458"/>
                  </a:ext>
                </a:extLst>
              </a:tr>
              <a:tr h="201222">
                <a:tc>
                  <a:txBody>
                    <a:bodyPr/>
                    <a:lstStyle/>
                    <a:p>
                      <a:r>
                        <a:rPr lang="en-US" sz="1000" b="1" dirty="0">
                          <a:effectLst/>
                        </a:rPr>
                        <a:t>double</a:t>
                      </a:r>
                      <a:endParaRPr lang="en-US" sz="1000" dirty="0">
                        <a:effectLst/>
                      </a:endParaRP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double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float64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294688"/>
                  </a:ext>
                </a:extLst>
              </a:tr>
              <a:tr h="201222">
                <a:tc>
                  <a:txBody>
                    <a:bodyPr/>
                    <a:lstStyle/>
                    <a:p>
                      <a:r>
                        <a:rPr lang="en-US" sz="1000" b="1" dirty="0">
                          <a:effectLst/>
                        </a:rPr>
                        <a:t>int</a:t>
                      </a:r>
                      <a:endParaRPr lang="en-US" sz="1000" dirty="0">
                        <a:effectLst/>
                      </a:endParaRP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int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int</a:t>
                      </a:r>
                      <a:r>
                        <a:rPr lang="en-US" altLang="zh-CN" sz="1000" dirty="0">
                          <a:effectLst/>
                        </a:rPr>
                        <a:t>32</a:t>
                      </a:r>
                      <a:endParaRPr lang="en-US" sz="1000" dirty="0">
                        <a:effectLst/>
                      </a:endParaRP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983082"/>
                  </a:ext>
                </a:extLst>
              </a:tr>
              <a:tr h="201222">
                <a:tc>
                  <a:txBody>
                    <a:bodyPr/>
                    <a:lstStyle/>
                    <a:p>
                      <a:r>
                        <a:rPr lang="en-US" sz="1000" b="1" dirty="0">
                          <a:effectLst/>
                        </a:rPr>
                        <a:t>long</a:t>
                      </a:r>
                      <a:endParaRPr lang="en-US" sz="1000" dirty="0">
                        <a:effectLst/>
                      </a:endParaRP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long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int</a:t>
                      </a:r>
                      <a:r>
                        <a:rPr lang="en-US" sz="1000" b="1" dirty="0">
                          <a:effectLst/>
                        </a:rPr>
                        <a:t>64</a:t>
                      </a:r>
                      <a:endParaRPr lang="en-US" sz="1000" dirty="0">
                        <a:effectLst/>
                      </a:endParaRP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398840"/>
                  </a:ext>
                </a:extLst>
              </a:tr>
              <a:tr h="201222">
                <a:tc>
                  <a:txBody>
                    <a:bodyPr/>
                    <a:lstStyle/>
                    <a:p>
                      <a:r>
                        <a:rPr lang="en-US" sz="1000" b="1" dirty="0">
                          <a:effectLst/>
                        </a:rPr>
                        <a:t>string</a:t>
                      </a:r>
                      <a:endParaRPr lang="en-US" sz="1000" dirty="0">
                        <a:effectLst/>
                      </a:endParaRP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java.lang.String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string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476300"/>
                  </a:ext>
                </a:extLst>
              </a:tr>
              <a:tr h="201222">
                <a:tc>
                  <a:txBody>
                    <a:bodyPr/>
                    <a:lstStyle/>
                    <a:p>
                      <a:r>
                        <a:rPr lang="en-US" sz="1000" b="1" dirty="0">
                          <a:effectLst/>
                        </a:rPr>
                        <a:t>list</a:t>
                      </a:r>
                      <a:endParaRPr lang="en-US" sz="1000" dirty="0">
                        <a:effectLst/>
                      </a:endParaRP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java.util.List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slice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117090"/>
                  </a:ext>
                </a:extLst>
              </a:tr>
              <a:tr h="201222">
                <a:tc>
                  <a:txBody>
                    <a:bodyPr/>
                    <a:lstStyle/>
                    <a:p>
                      <a:r>
                        <a:rPr lang="en-US" sz="1000" b="1" dirty="0">
                          <a:effectLst/>
                        </a:rPr>
                        <a:t>map</a:t>
                      </a:r>
                      <a:endParaRPr lang="en-US" sz="1000" dirty="0">
                        <a:effectLst/>
                      </a:endParaRP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java.util.Map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map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314419"/>
                  </a:ext>
                </a:extLst>
              </a:tr>
              <a:tr h="201222">
                <a:tc>
                  <a:txBody>
                    <a:bodyPr/>
                    <a:lstStyle/>
                    <a:p>
                      <a:r>
                        <a:rPr lang="en-US" sz="1000" b="1" dirty="0">
                          <a:effectLst/>
                        </a:rPr>
                        <a:t>object</a:t>
                      </a:r>
                      <a:endParaRPr lang="en-US" sz="1000" dirty="0">
                        <a:effectLst/>
                      </a:endParaRP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custom define object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custom define struct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056570"/>
                  </a:ext>
                </a:extLst>
              </a:tr>
              <a:tr h="343262">
                <a:tc>
                  <a:txBody>
                    <a:bodyPr/>
                    <a:lstStyle/>
                    <a:p>
                      <a:r>
                        <a:rPr lang="en-US" sz="1000" b="1" dirty="0">
                          <a:effectLst/>
                        </a:rPr>
                        <a:t>OTHER COMMON USING TYPE</a:t>
                      </a:r>
                      <a:endParaRPr lang="en-US" sz="1000" dirty="0">
                        <a:effectLst/>
                      </a:endParaRP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>
                        <a:effectLst/>
                      </a:endParaRP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>
                        <a:effectLst/>
                      </a:endParaRP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003856"/>
                  </a:ext>
                </a:extLst>
              </a:tr>
              <a:tr h="343262">
                <a:tc>
                  <a:txBody>
                    <a:bodyPr/>
                    <a:lstStyle/>
                    <a:p>
                      <a:r>
                        <a:rPr lang="en-US" sz="1000" b="1" dirty="0">
                          <a:effectLst/>
                        </a:rPr>
                        <a:t>big decimal</a:t>
                      </a:r>
                      <a:endParaRPr lang="en-US" sz="1000" dirty="0">
                        <a:effectLst/>
                      </a:endParaRP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java.math.BigDecimal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github.com/dubbogo/gost/math/big/Decimal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986430"/>
                  </a:ext>
                </a:extLst>
              </a:tr>
              <a:tr h="201222">
                <a:tc>
                  <a:txBody>
                    <a:bodyPr/>
                    <a:lstStyle/>
                    <a:p>
                      <a:r>
                        <a:rPr lang="en-US" sz="1000" b="1" dirty="0">
                          <a:effectLst/>
                        </a:rPr>
                        <a:t>Boolean</a:t>
                      </a:r>
                      <a:endParaRPr lang="en-US" sz="1000" dirty="0">
                        <a:effectLst/>
                      </a:endParaRP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Boolean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*bool (TODO)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647556"/>
                  </a:ext>
                </a:extLst>
              </a:tr>
              <a:tr h="201222">
                <a:tc>
                  <a:txBody>
                    <a:bodyPr/>
                    <a:lstStyle/>
                    <a:p>
                      <a:r>
                        <a:rPr lang="en-US" sz="1000" b="1" dirty="0">
                          <a:effectLst/>
                        </a:rPr>
                        <a:t>Integer</a:t>
                      </a:r>
                      <a:endParaRPr lang="en-US" sz="1000" dirty="0">
                        <a:effectLst/>
                      </a:endParaRP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Integer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*int</a:t>
                      </a:r>
                      <a:r>
                        <a:rPr lang="en-US" altLang="zh-CN" sz="1000" dirty="0">
                          <a:effectLst/>
                        </a:rPr>
                        <a:t>32</a:t>
                      </a:r>
                      <a:r>
                        <a:rPr lang="en-US" sz="1000" dirty="0">
                          <a:effectLst/>
                        </a:rPr>
                        <a:t>(TODO)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3049"/>
                  </a:ext>
                </a:extLst>
              </a:tr>
              <a:tr h="201222">
                <a:tc>
                  <a:txBody>
                    <a:bodyPr/>
                    <a:lstStyle/>
                    <a:p>
                      <a:r>
                        <a:rPr lang="en-US" sz="1000" b="1" dirty="0">
                          <a:effectLst/>
                        </a:rPr>
                        <a:t>Long</a:t>
                      </a:r>
                      <a:endParaRPr lang="en-US" sz="1000" dirty="0">
                        <a:effectLst/>
                      </a:endParaRP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Long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*int64 (TODO)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20649"/>
                  </a:ext>
                </a:extLst>
              </a:tr>
              <a:tr h="201222">
                <a:tc>
                  <a:txBody>
                    <a:bodyPr/>
                    <a:lstStyle/>
                    <a:p>
                      <a:r>
                        <a:rPr lang="en-US" sz="1000" b="1" dirty="0">
                          <a:effectLst/>
                        </a:rPr>
                        <a:t>Double</a:t>
                      </a:r>
                      <a:endParaRPr lang="en-US" sz="1000" dirty="0">
                        <a:effectLst/>
                      </a:endParaRP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Double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*float64 (TODO)</a:t>
                      </a:r>
                    </a:p>
                  </a:txBody>
                  <a:tcPr marL="71423" marR="71423" marT="32965" marB="3296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044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4316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5" name="PA_等腰三角形 55">
            <a:extLst>
              <a:ext uri="{FF2B5EF4-FFF2-40B4-BE49-F238E27FC236}">
                <a16:creationId xmlns:a16="http://schemas.microsoft.com/office/drawing/2014/main" id="{105C9C2B-F8DA-274A-B354-9EDC1BBC36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7" name="直接连接符 7">
            <a:extLst>
              <a:ext uri="{FF2B5EF4-FFF2-40B4-BE49-F238E27FC236}">
                <a16:creationId xmlns:a16="http://schemas.microsoft.com/office/drawing/2014/main" id="{C2707C05-D63A-7846-AF0C-29C168E7BFB8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83304998-93D4-8F49-A0E6-E2A32DEE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r>
              <a:rPr lang="en-US" altLang="zh-CN" sz="2100" b="1" dirty="0"/>
              <a:t>dubbo-go-hessian2</a:t>
            </a:r>
            <a:r>
              <a:rPr lang="zh-CN" altLang="en-US" sz="2100" b="1"/>
              <a:t>：</a:t>
            </a:r>
            <a:r>
              <a:rPr lang="en-US" altLang="zh-CN" sz="2100" b="1" dirty="0"/>
              <a:t>class</a:t>
            </a:r>
            <a:r>
              <a:rPr lang="zh-CN" altLang="en-US" sz="2100" b="1"/>
              <a:t> </a:t>
            </a:r>
            <a:r>
              <a:rPr lang="en-US" altLang="zh-CN" sz="2100" b="1" dirty="0"/>
              <a:t>vs</a:t>
            </a:r>
            <a:r>
              <a:rPr lang="zh-CN" altLang="en-US" sz="2100" b="1"/>
              <a:t> </a:t>
            </a:r>
            <a:r>
              <a:rPr lang="en-US" altLang="zh-CN" sz="2100" b="1" dirty="0"/>
              <a:t>struct</a:t>
            </a:r>
            <a:endParaRPr lang="zh-CN" altLang="en-US" sz="2100" b="1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1510E49-8DE5-5140-9439-14F857EF8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675" y="1081266"/>
            <a:ext cx="6554435" cy="60016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type 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POJO </a:t>
            </a:r>
            <a:r>
              <a:rPr kumimoji="0" lang="zh-CN" altLang="zh-CN" sz="1100" b="1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interface 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JavaClassName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 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769AA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string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D78EA8F-7B2A-FC44-9ABE-3C5157D0D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674" y="1681430"/>
            <a:ext cx="6554435" cy="93783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type 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POJOEnum </a:t>
            </a:r>
            <a:r>
              <a:rPr kumimoji="0" lang="zh-CN" altLang="zh-CN" sz="1100" b="1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interface 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769AA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POJO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769AA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769AA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String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 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769AA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string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769AA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769AA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EnumValue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769AA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string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769AA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JavaEnum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769AA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457BD15F-7A41-884C-9413-AEC8C171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674" y="3159795"/>
            <a:ext cx="6554435" cy="161582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type 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User </a:t>
            </a:r>
            <a:r>
              <a:rPr kumimoji="0" lang="zh-CN" altLang="zh-CN" sz="1100" b="1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struct 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Id   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769AA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string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769AA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769AA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Name 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769AA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string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769AA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769AA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Age  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769AA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int32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769AA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769AA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Time time.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769AA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Time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769AA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1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func 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769AA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User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JavaClassName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() 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769AA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string 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{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kumimoji="0" lang="zh-CN" altLang="zh-CN" sz="1100" b="1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"com.ikurento.user.User"</a:t>
            </a:r>
            <a:b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64C76F-7676-CF4B-A018-00C2DAB5BE28}"/>
              </a:ext>
            </a:extLst>
          </p:cNvPr>
          <p:cNvSpPr/>
          <p:nvPr/>
        </p:nvSpPr>
        <p:spPr>
          <a:xfrm>
            <a:off x="1143833" y="7950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zh-CN" altLang="zh-CN"/>
              <a:t>怎么映射</a:t>
            </a:r>
            <a:r>
              <a:rPr lang="en-US" altLang="zh-CN" dirty="0"/>
              <a:t>java</a:t>
            </a:r>
            <a:r>
              <a:rPr lang="zh-CN" altLang="en-US"/>
              <a:t>的</a:t>
            </a:r>
            <a:r>
              <a:rPr lang="en-US" altLang="zh-CN" dirty="0"/>
              <a:t>class</a:t>
            </a:r>
            <a:endParaRPr lang="zh-CN" altLang="zh-CN"/>
          </a:p>
          <a:p>
            <a:endParaRPr lang="zh-CN" altLang="zh-CN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D557A0-0357-A542-8408-7B35142F1635}"/>
              </a:ext>
            </a:extLst>
          </p:cNvPr>
          <p:cNvSpPr/>
          <p:nvPr/>
        </p:nvSpPr>
        <p:spPr>
          <a:xfrm>
            <a:off x="1143833" y="2815740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zh-CN" altLang="en-US"/>
              <a:t>示例</a:t>
            </a:r>
            <a:endParaRPr lang="zh-CN" altLang="zh-CN"/>
          </a:p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2236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5" name="PA_等腰三角形 55">
            <a:extLst>
              <a:ext uri="{FF2B5EF4-FFF2-40B4-BE49-F238E27FC236}">
                <a16:creationId xmlns:a16="http://schemas.microsoft.com/office/drawing/2014/main" id="{105C9C2B-F8DA-274A-B354-9EDC1BBC36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7" name="直接连接符 7">
            <a:extLst>
              <a:ext uri="{FF2B5EF4-FFF2-40B4-BE49-F238E27FC236}">
                <a16:creationId xmlns:a16="http://schemas.microsoft.com/office/drawing/2014/main" id="{C2707C05-D63A-7846-AF0C-29C168E7BFB8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83304998-93D4-8F49-A0E6-E2A32DEE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r>
              <a:rPr lang="en-US" altLang="zh-CN" sz="2100" b="1" dirty="0"/>
              <a:t>fieldName</a:t>
            </a:r>
            <a:r>
              <a:rPr lang="zh-CN" altLang="en-US" sz="2100" b="1" dirty="0"/>
              <a:t>可定制</a:t>
            </a:r>
          </a:p>
        </p:txBody>
      </p:sp>
      <p:pic>
        <p:nvPicPr>
          <p:cNvPr id="5122" name="Picture 2" descr="1E8294BE-2629-4EC7-A85F-84085A8737CA.png">
            <a:extLst>
              <a:ext uri="{FF2B5EF4-FFF2-40B4-BE49-F238E27FC236}">
                <a16:creationId xmlns:a16="http://schemas.microsoft.com/office/drawing/2014/main" id="{899E8553-0C4A-AF41-B2C9-4D6128EF1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06513"/>
            <a:ext cx="8382000" cy="230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38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5" name="PA_等腰三角形 55">
            <a:extLst>
              <a:ext uri="{FF2B5EF4-FFF2-40B4-BE49-F238E27FC236}">
                <a16:creationId xmlns:a16="http://schemas.microsoft.com/office/drawing/2014/main" id="{105C9C2B-F8DA-274A-B354-9EDC1BBC36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7" name="直接连接符 7">
            <a:extLst>
              <a:ext uri="{FF2B5EF4-FFF2-40B4-BE49-F238E27FC236}">
                <a16:creationId xmlns:a16="http://schemas.microsoft.com/office/drawing/2014/main" id="{C2707C05-D63A-7846-AF0C-29C168E7BFB8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83304998-93D4-8F49-A0E6-E2A32DEE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r>
              <a:rPr lang="zh-CN" altLang="en-US" sz="2100" b="1"/>
              <a:t>泛化引用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A6D866-7A41-5447-A04A-60E7147CA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68" y="1101480"/>
            <a:ext cx="8082246" cy="11528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1974D1-F243-C242-8189-7CED9AD25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15" y="2889114"/>
            <a:ext cx="8169965" cy="129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23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36304" y="1715685"/>
            <a:ext cx="3768191" cy="1404581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513623" y="1989904"/>
            <a:ext cx="2389004" cy="9081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>
              <a:ea typeface="微软雅黑"/>
            </a:endParaRPr>
          </a:p>
        </p:txBody>
      </p:sp>
      <p:sp>
        <p:nvSpPr>
          <p:cNvPr id="15" name="TextBox 56"/>
          <p:cNvSpPr txBox="1"/>
          <p:nvPr/>
        </p:nvSpPr>
        <p:spPr>
          <a:xfrm>
            <a:off x="3668500" y="2130592"/>
            <a:ext cx="1804108" cy="574765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>
                <a:solidFill>
                  <a:srgbClr val="0070C0"/>
                </a:solidFill>
                <a:latin typeface="微软雅黑"/>
                <a:ea typeface="微软雅黑"/>
              </a:rPr>
              <a:t>网络引擎</a:t>
            </a:r>
          </a:p>
        </p:txBody>
      </p:sp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8" name="PA_等腰三角形 55">
            <a:extLst>
              <a:ext uri="{FF2B5EF4-FFF2-40B4-BE49-F238E27FC236}">
                <a16:creationId xmlns:a16="http://schemas.microsoft.com/office/drawing/2014/main" id="{1286F6EB-303A-E242-B926-AE84E2FD4C8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30" name="直接连接符 7">
            <a:extLst>
              <a:ext uri="{FF2B5EF4-FFF2-40B4-BE49-F238E27FC236}">
                <a16:creationId xmlns:a16="http://schemas.microsoft.com/office/drawing/2014/main" id="{75C21F80-E652-6D48-9F36-CABA0583C4B4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848F39BD-1CDA-B446-9648-C0B46A7F7ABB}"/>
              </a:ext>
            </a:extLst>
          </p:cNvPr>
          <p:cNvSpPr txBox="1"/>
          <p:nvPr/>
        </p:nvSpPr>
        <p:spPr>
          <a:xfrm>
            <a:off x="323868" y="161742"/>
            <a:ext cx="377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>
                <a:solidFill>
                  <a:srgbClr val="0070C0"/>
                </a:solidFill>
              </a:rPr>
              <a:t>Bridge the gap between Java and Go</a:t>
            </a:r>
            <a:endParaRPr kumimoji="1" lang="zh-CN" altLang="en-US" sz="1800">
              <a:solidFill>
                <a:srgbClr val="0070C0"/>
              </a:solidFill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11556EA-E357-A84B-BD8A-30762F06780C}"/>
              </a:ext>
            </a:extLst>
          </p:cNvPr>
          <p:cNvGrpSpPr/>
          <p:nvPr/>
        </p:nvGrpSpPr>
        <p:grpSpPr>
          <a:xfrm>
            <a:off x="0" y="758828"/>
            <a:ext cx="1314630" cy="1314956"/>
            <a:chOff x="1041891" y="2887277"/>
            <a:chExt cx="1036261" cy="1036518"/>
          </a:xfrm>
          <a:solidFill>
            <a:srgbClr val="0070C0"/>
          </a:solidFill>
        </p:grpSpPr>
        <p:sp>
          <p:nvSpPr>
            <p:cNvPr id="47" name="Oval 53">
              <a:extLst>
                <a:ext uri="{FF2B5EF4-FFF2-40B4-BE49-F238E27FC236}">
                  <a16:creationId xmlns:a16="http://schemas.microsoft.com/office/drawing/2014/main" id="{58392225-730C-A144-98EB-79E3DD2C6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891" y="2887277"/>
              <a:ext cx="1036261" cy="1036518"/>
            </a:xfrm>
            <a:prstGeom prst="ellipse">
              <a:avLst/>
            </a:prstGeom>
            <a:grpFill/>
            <a:ln w="889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 Box 58">
              <a:extLst>
                <a:ext uri="{FF2B5EF4-FFF2-40B4-BE49-F238E27FC236}">
                  <a16:creationId xmlns:a16="http://schemas.microsoft.com/office/drawing/2014/main" id="{387FAB5E-74CB-474D-9D95-9222FBEED3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282" y="3069495"/>
              <a:ext cx="782803" cy="636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4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48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7"/>
          <p:cNvSpPr txBox="1"/>
          <p:nvPr/>
        </p:nvSpPr>
        <p:spPr>
          <a:xfrm>
            <a:off x="2434974" y="1076841"/>
            <a:ext cx="4356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Getty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三层设计</a:t>
            </a:r>
            <a:endParaRPr lang="en-US" altLang="zh-CN" sz="28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835696" y="1784598"/>
            <a:ext cx="54726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5" name="PA_等腰三角形 55">
            <a:extLst>
              <a:ext uri="{FF2B5EF4-FFF2-40B4-BE49-F238E27FC236}">
                <a16:creationId xmlns:a16="http://schemas.microsoft.com/office/drawing/2014/main" id="{105C9C2B-F8DA-274A-B354-9EDC1BBC36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7" name="直接连接符 7">
            <a:extLst>
              <a:ext uri="{FF2B5EF4-FFF2-40B4-BE49-F238E27FC236}">
                <a16:creationId xmlns:a16="http://schemas.microsoft.com/office/drawing/2014/main" id="{C2707C05-D63A-7846-AF0C-29C168E7BFB8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1C1600F-30F4-BD49-A49F-57A9EEEBB57C}"/>
              </a:ext>
            </a:extLst>
          </p:cNvPr>
          <p:cNvGrpSpPr/>
          <p:nvPr/>
        </p:nvGrpSpPr>
        <p:grpSpPr>
          <a:xfrm>
            <a:off x="4787393" y="1845885"/>
            <a:ext cx="4006517" cy="3057057"/>
            <a:chOff x="2562726" y="2033227"/>
            <a:chExt cx="4006517" cy="3057057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81D5074-6D0D-D947-B891-0209876BE7EE}"/>
                </a:ext>
              </a:extLst>
            </p:cNvPr>
            <p:cNvSpPr/>
            <p:nvPr/>
          </p:nvSpPr>
          <p:spPr>
            <a:xfrm>
              <a:off x="3525252" y="2033227"/>
              <a:ext cx="2081464" cy="7034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err="1"/>
                <a:t>EventListener</a:t>
              </a:r>
              <a:endParaRPr kumimoji="1" lang="zh-CN" altLang="en-US" sz="240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A97F7CE-093F-7B4D-A657-EE24640725C3}"/>
                </a:ext>
              </a:extLst>
            </p:cNvPr>
            <p:cNvSpPr/>
            <p:nvPr/>
          </p:nvSpPr>
          <p:spPr>
            <a:xfrm>
              <a:off x="3525252" y="3210021"/>
              <a:ext cx="2081464" cy="7034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Codec</a:t>
              </a:r>
              <a:endParaRPr kumimoji="1" lang="zh-CN" altLang="en-US" sz="240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5B85A22-C016-494F-9C85-197A19F41477}"/>
                </a:ext>
              </a:extLst>
            </p:cNvPr>
            <p:cNvSpPr/>
            <p:nvPr/>
          </p:nvSpPr>
          <p:spPr>
            <a:xfrm>
              <a:off x="3525252" y="4386815"/>
              <a:ext cx="2081464" cy="7034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Streaming</a:t>
              </a:r>
              <a:endParaRPr kumimoji="1" lang="zh-CN" altLang="en-US" sz="2400"/>
            </a:p>
          </p:txBody>
        </p:sp>
        <p:sp>
          <p:nvSpPr>
            <p:cNvPr id="47" name="右箭头 46">
              <a:extLst>
                <a:ext uri="{FF2B5EF4-FFF2-40B4-BE49-F238E27FC236}">
                  <a16:creationId xmlns:a16="http://schemas.microsoft.com/office/drawing/2014/main" id="{60D76FBA-DEB2-6947-8B4C-555BA722A77D}"/>
                </a:ext>
              </a:extLst>
            </p:cNvPr>
            <p:cNvSpPr/>
            <p:nvPr/>
          </p:nvSpPr>
          <p:spPr>
            <a:xfrm>
              <a:off x="2562726" y="4704346"/>
              <a:ext cx="962526" cy="2045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右箭头 49">
              <a:extLst>
                <a:ext uri="{FF2B5EF4-FFF2-40B4-BE49-F238E27FC236}">
                  <a16:creationId xmlns:a16="http://schemas.microsoft.com/office/drawing/2014/main" id="{3C4D75B0-3D24-BB42-A376-2C178FB97235}"/>
                </a:ext>
              </a:extLst>
            </p:cNvPr>
            <p:cNvSpPr/>
            <p:nvPr/>
          </p:nvSpPr>
          <p:spPr>
            <a:xfrm>
              <a:off x="5618749" y="4704346"/>
              <a:ext cx="950494" cy="2045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上箭头 47">
              <a:extLst>
                <a:ext uri="{FF2B5EF4-FFF2-40B4-BE49-F238E27FC236}">
                  <a16:creationId xmlns:a16="http://schemas.microsoft.com/office/drawing/2014/main" id="{EDDC1BD3-F906-6F41-9C2C-5C8F87FEC56F}"/>
                </a:ext>
              </a:extLst>
            </p:cNvPr>
            <p:cNvSpPr/>
            <p:nvPr/>
          </p:nvSpPr>
          <p:spPr>
            <a:xfrm>
              <a:off x="3777917" y="3927567"/>
              <a:ext cx="120315" cy="44517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上箭头 51">
              <a:extLst>
                <a:ext uri="{FF2B5EF4-FFF2-40B4-BE49-F238E27FC236}">
                  <a16:creationId xmlns:a16="http://schemas.microsoft.com/office/drawing/2014/main" id="{BC14D322-A5F5-544B-95A4-75CD7D53F4FB}"/>
                </a:ext>
              </a:extLst>
            </p:cNvPr>
            <p:cNvSpPr/>
            <p:nvPr/>
          </p:nvSpPr>
          <p:spPr>
            <a:xfrm>
              <a:off x="3773907" y="2750773"/>
              <a:ext cx="120315" cy="44517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下箭头 50">
              <a:extLst>
                <a:ext uri="{FF2B5EF4-FFF2-40B4-BE49-F238E27FC236}">
                  <a16:creationId xmlns:a16="http://schemas.microsoft.com/office/drawing/2014/main" id="{88970D8B-B0B4-3646-BFD1-D089F8EBF0EF}"/>
                </a:ext>
              </a:extLst>
            </p:cNvPr>
            <p:cNvSpPr/>
            <p:nvPr/>
          </p:nvSpPr>
          <p:spPr>
            <a:xfrm>
              <a:off x="5249780" y="2750773"/>
              <a:ext cx="120315" cy="4592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下箭头 53">
              <a:extLst>
                <a:ext uri="{FF2B5EF4-FFF2-40B4-BE49-F238E27FC236}">
                  <a16:creationId xmlns:a16="http://schemas.microsoft.com/office/drawing/2014/main" id="{EC8B5C56-2AB0-9145-9AF4-DC016B7BC0B5}"/>
                </a:ext>
              </a:extLst>
            </p:cNvPr>
            <p:cNvSpPr/>
            <p:nvPr/>
          </p:nvSpPr>
          <p:spPr>
            <a:xfrm>
              <a:off x="5245770" y="3927567"/>
              <a:ext cx="120315" cy="4592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57" name="直接连接符 113">
            <a:extLst>
              <a:ext uri="{FF2B5EF4-FFF2-40B4-BE49-F238E27FC236}">
                <a16:creationId xmlns:a16="http://schemas.microsoft.com/office/drawing/2014/main" id="{FBD02D92-0217-8346-B025-7849D83D7B2E}"/>
              </a:ext>
            </a:extLst>
          </p:cNvPr>
          <p:cNvCxnSpPr/>
          <p:nvPr/>
        </p:nvCxnSpPr>
        <p:spPr>
          <a:xfrm>
            <a:off x="1465985" y="2571896"/>
            <a:ext cx="2726593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6E684009-9258-D747-81A7-3276458703DD}"/>
              </a:ext>
            </a:extLst>
          </p:cNvPr>
          <p:cNvSpPr/>
          <p:nvPr/>
        </p:nvSpPr>
        <p:spPr>
          <a:xfrm>
            <a:off x="1437159" y="2187678"/>
            <a:ext cx="1196431" cy="323141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r>
              <a:rPr lang="zh-CN" altLang="en-US" sz="165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应用层处理</a:t>
            </a:r>
            <a:endParaRPr lang="en-US" altLang="zh-CN" sz="1650" b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47">
            <a:extLst>
              <a:ext uri="{FF2B5EF4-FFF2-40B4-BE49-F238E27FC236}">
                <a16:creationId xmlns:a16="http://schemas.microsoft.com/office/drawing/2014/main" id="{9C746826-70D7-FE4D-A277-1D2A54965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1065" y="2452121"/>
            <a:ext cx="3037634" cy="63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105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   处理网络包以及各种事件</a:t>
            </a:r>
            <a:endParaRPr lang="en-US" altLang="zh-CN" sz="105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61" name="直接连接符 117">
            <a:extLst>
              <a:ext uri="{FF2B5EF4-FFF2-40B4-BE49-F238E27FC236}">
                <a16:creationId xmlns:a16="http://schemas.microsoft.com/office/drawing/2014/main" id="{DF508013-44F4-2C4B-A944-716E290449CF}"/>
              </a:ext>
            </a:extLst>
          </p:cNvPr>
          <p:cNvCxnSpPr/>
          <p:nvPr/>
        </p:nvCxnSpPr>
        <p:spPr>
          <a:xfrm>
            <a:off x="1476601" y="3508326"/>
            <a:ext cx="2726593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BC3DD7A0-3714-6E40-99A2-F6F80B0A7D89}"/>
              </a:ext>
            </a:extLst>
          </p:cNvPr>
          <p:cNvSpPr/>
          <p:nvPr/>
        </p:nvSpPr>
        <p:spPr>
          <a:xfrm>
            <a:off x="1411748" y="3149417"/>
            <a:ext cx="561642" cy="323141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r>
              <a:rPr lang="zh-CN" altLang="en-US" sz="165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协议</a:t>
            </a:r>
            <a:endParaRPr lang="en-US" altLang="zh-CN" sz="1650" b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47">
            <a:extLst>
              <a:ext uri="{FF2B5EF4-FFF2-40B4-BE49-F238E27FC236}">
                <a16:creationId xmlns:a16="http://schemas.microsoft.com/office/drawing/2014/main" id="{9B7786ED-B868-5D45-8CDB-0D8FC140E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870" y="3533635"/>
            <a:ext cx="2483629" cy="246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针对不同协议分别进行序列化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/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反序列化</a:t>
            </a:r>
          </a:p>
        </p:txBody>
      </p:sp>
      <p:cxnSp>
        <p:nvCxnSpPr>
          <p:cNvPr id="66" name="直接连接符 121">
            <a:extLst>
              <a:ext uri="{FF2B5EF4-FFF2-40B4-BE49-F238E27FC236}">
                <a16:creationId xmlns:a16="http://schemas.microsoft.com/office/drawing/2014/main" id="{ED0F5EBB-A1B5-754C-B4F9-3E355780D332}"/>
              </a:ext>
            </a:extLst>
          </p:cNvPr>
          <p:cNvCxnSpPr/>
          <p:nvPr/>
        </p:nvCxnSpPr>
        <p:spPr>
          <a:xfrm>
            <a:off x="1467370" y="4426128"/>
            <a:ext cx="2726593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57949AB4-3C04-C64E-8F06-42E1D33FB711}"/>
              </a:ext>
            </a:extLst>
          </p:cNvPr>
          <p:cNvSpPr/>
          <p:nvPr/>
        </p:nvSpPr>
        <p:spPr>
          <a:xfrm>
            <a:off x="1430021" y="4102987"/>
            <a:ext cx="805298" cy="323141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r>
              <a:rPr lang="zh-CN" altLang="en-US" sz="165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</a:t>
            </a:r>
            <a:r>
              <a:rPr lang="en-US" altLang="zh-CN" sz="165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IO</a:t>
            </a:r>
          </a:p>
        </p:txBody>
      </p:sp>
      <p:sp>
        <p:nvSpPr>
          <p:cNvPr id="68" name="矩形 47">
            <a:extLst>
              <a:ext uri="{FF2B5EF4-FFF2-40B4-BE49-F238E27FC236}">
                <a16:creationId xmlns:a16="http://schemas.microsoft.com/office/drawing/2014/main" id="{E83F20BF-4DB7-454B-A0FC-61961E4A7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0021" y="4451437"/>
            <a:ext cx="2483629" cy="246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网络读写的封装</a:t>
            </a:r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1F3A75AF-F784-F84C-882B-84841171F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pPr algn="l"/>
            <a:r>
              <a:rPr lang="zh-CN" altLang="en-US" sz="2100" b="1"/>
              <a:t>网络模型</a:t>
            </a:r>
          </a:p>
        </p:txBody>
      </p:sp>
    </p:spTree>
    <p:extLst>
      <p:ext uri="{BB962C8B-B14F-4D97-AF65-F5344CB8AC3E}">
        <p14:creationId xmlns:p14="http://schemas.microsoft.com/office/powerpoint/2010/main" val="1637659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5" name="PA_等腰三角形 55">
            <a:extLst>
              <a:ext uri="{FF2B5EF4-FFF2-40B4-BE49-F238E27FC236}">
                <a16:creationId xmlns:a16="http://schemas.microsoft.com/office/drawing/2014/main" id="{105C9C2B-F8DA-274A-B354-9EDC1BBC36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7" name="直接连接符 7">
            <a:extLst>
              <a:ext uri="{FF2B5EF4-FFF2-40B4-BE49-F238E27FC236}">
                <a16:creationId xmlns:a16="http://schemas.microsoft.com/office/drawing/2014/main" id="{C2707C05-D63A-7846-AF0C-29C168E7BFB8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13">
            <a:extLst>
              <a:ext uri="{FF2B5EF4-FFF2-40B4-BE49-F238E27FC236}">
                <a16:creationId xmlns:a16="http://schemas.microsoft.com/office/drawing/2014/main" id="{31F22D14-CEAC-3143-937C-A985D4150585}"/>
              </a:ext>
            </a:extLst>
          </p:cNvPr>
          <p:cNvCxnSpPr/>
          <p:nvPr/>
        </p:nvCxnSpPr>
        <p:spPr>
          <a:xfrm>
            <a:off x="2060801" y="1428466"/>
            <a:ext cx="2726593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5E235A60-E810-E841-B61E-69B2071609E3}"/>
              </a:ext>
            </a:extLst>
          </p:cNvPr>
          <p:cNvSpPr/>
          <p:nvPr/>
        </p:nvSpPr>
        <p:spPr>
          <a:xfrm>
            <a:off x="2047980" y="1025459"/>
            <a:ext cx="1024910" cy="323141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r>
              <a:rPr lang="en-US" altLang="zh-CN" sz="165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OnOpen</a:t>
            </a:r>
          </a:p>
        </p:txBody>
      </p:sp>
      <p:sp>
        <p:nvSpPr>
          <p:cNvPr id="15" name="矩形 47">
            <a:extLst>
              <a:ext uri="{FF2B5EF4-FFF2-40B4-BE49-F238E27FC236}">
                <a16:creationId xmlns:a16="http://schemas.microsoft.com/office/drawing/2014/main" id="{44AD9269-CA81-2445-BAAD-808D080B5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8409" y="1414203"/>
            <a:ext cx="3394638" cy="27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 </a:t>
            </a:r>
            <a:r>
              <a:rPr lang="zh-CN" altLang="en-US" sz="1200"/>
              <a:t>连接过多判断、应用层连接池添加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17" name="直接连接符 117">
            <a:extLst>
              <a:ext uri="{FF2B5EF4-FFF2-40B4-BE49-F238E27FC236}">
                <a16:creationId xmlns:a16="http://schemas.microsoft.com/office/drawing/2014/main" id="{EC9BA49B-BB61-894E-A230-941E1E7C504C}"/>
              </a:ext>
            </a:extLst>
          </p:cNvPr>
          <p:cNvCxnSpPr/>
          <p:nvPr/>
        </p:nvCxnSpPr>
        <p:spPr>
          <a:xfrm>
            <a:off x="2060801" y="2287391"/>
            <a:ext cx="2726593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90030EC3-196D-CE4B-BD50-5BFF3F50B7D3}"/>
              </a:ext>
            </a:extLst>
          </p:cNvPr>
          <p:cNvSpPr/>
          <p:nvPr/>
        </p:nvSpPr>
        <p:spPr>
          <a:xfrm>
            <a:off x="2058409" y="1931965"/>
            <a:ext cx="1960038" cy="323141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r>
              <a:rPr lang="en-US" altLang="zh-CN" sz="165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OnClose/OnError</a:t>
            </a:r>
          </a:p>
        </p:txBody>
      </p:sp>
      <p:sp>
        <p:nvSpPr>
          <p:cNvPr id="21" name="矩形 47">
            <a:extLst>
              <a:ext uri="{FF2B5EF4-FFF2-40B4-BE49-F238E27FC236}">
                <a16:creationId xmlns:a16="http://schemas.microsoft.com/office/drawing/2014/main" id="{074F47BE-2985-F047-87FA-F6E4BB197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5283" y="1947983"/>
            <a:ext cx="2977399" cy="246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9B20B10-9884-174E-9AAA-7B49A3DF670F}"/>
              </a:ext>
            </a:extLst>
          </p:cNvPr>
          <p:cNvSpPr txBox="1"/>
          <p:nvPr/>
        </p:nvSpPr>
        <p:spPr>
          <a:xfrm>
            <a:off x="2058409" y="2296114"/>
            <a:ext cx="34163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连接关闭或发生错误、应用层连接池清理</a:t>
            </a:r>
            <a:r>
              <a:rPr kumimoji="1" lang="en" altLang="zh-CN"/>
              <a:t> </a:t>
            </a:r>
            <a:endParaRPr kumimoji="1" lang="zh-CN" altLang="en-US"/>
          </a:p>
        </p:txBody>
      </p:sp>
      <p:cxnSp>
        <p:nvCxnSpPr>
          <p:cNvPr id="23" name="直接连接符 113">
            <a:extLst>
              <a:ext uri="{FF2B5EF4-FFF2-40B4-BE49-F238E27FC236}">
                <a16:creationId xmlns:a16="http://schemas.microsoft.com/office/drawing/2014/main" id="{60FADE3E-8F0B-5149-9EA6-6F625C51CE52}"/>
              </a:ext>
            </a:extLst>
          </p:cNvPr>
          <p:cNvCxnSpPr/>
          <p:nvPr/>
        </p:nvCxnSpPr>
        <p:spPr>
          <a:xfrm>
            <a:off x="2049911" y="3159301"/>
            <a:ext cx="2726593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272E873A-C759-804B-A1C7-913B25FB04A1}"/>
              </a:ext>
            </a:extLst>
          </p:cNvPr>
          <p:cNvSpPr/>
          <p:nvPr/>
        </p:nvSpPr>
        <p:spPr>
          <a:xfrm>
            <a:off x="2060801" y="2762068"/>
            <a:ext cx="958161" cy="323141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r>
              <a:rPr lang="en-US" altLang="zh-CN" sz="165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OnCron</a:t>
            </a:r>
          </a:p>
        </p:txBody>
      </p:sp>
      <p:sp>
        <p:nvSpPr>
          <p:cNvPr id="28" name="矩形 47">
            <a:extLst>
              <a:ext uri="{FF2B5EF4-FFF2-40B4-BE49-F238E27FC236}">
                <a16:creationId xmlns:a16="http://schemas.microsoft.com/office/drawing/2014/main" id="{F71F4833-F9B2-0447-A90F-DE71E352A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9911" y="3175101"/>
            <a:ext cx="3394638" cy="27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 </a:t>
            </a:r>
            <a:r>
              <a:rPr lang="zh-CN" altLang="en-US" sz="1200"/>
              <a:t>定时任务、心跳</a:t>
            </a:r>
            <a:r>
              <a:rPr lang="en-US" altLang="zh-CN" sz="1200"/>
              <a:t>(websocket</a:t>
            </a:r>
            <a:r>
              <a:rPr lang="zh-CN" altLang="en-US" sz="1200"/>
              <a:t>除外</a:t>
            </a:r>
            <a:r>
              <a:rPr lang="en-US" altLang="zh-CN" sz="1200"/>
              <a:t>)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32" name="直接连接符 117">
            <a:extLst>
              <a:ext uri="{FF2B5EF4-FFF2-40B4-BE49-F238E27FC236}">
                <a16:creationId xmlns:a16="http://schemas.microsoft.com/office/drawing/2014/main" id="{292F72D6-E301-6043-9230-DD809AEF506B}"/>
              </a:ext>
            </a:extLst>
          </p:cNvPr>
          <p:cNvCxnSpPr/>
          <p:nvPr/>
        </p:nvCxnSpPr>
        <p:spPr>
          <a:xfrm>
            <a:off x="2049911" y="4132526"/>
            <a:ext cx="2726593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1B71C745-6625-BD41-8BEC-A34B113EBE89}"/>
              </a:ext>
            </a:extLst>
          </p:cNvPr>
          <p:cNvSpPr/>
          <p:nvPr/>
        </p:nvSpPr>
        <p:spPr>
          <a:xfrm>
            <a:off x="2060801" y="3716623"/>
            <a:ext cx="1385585" cy="323141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r>
              <a:rPr lang="en-US" altLang="zh-CN" sz="165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OnMessage</a:t>
            </a:r>
          </a:p>
        </p:txBody>
      </p:sp>
      <p:sp>
        <p:nvSpPr>
          <p:cNvPr id="34" name="矩形 47">
            <a:extLst>
              <a:ext uri="{FF2B5EF4-FFF2-40B4-BE49-F238E27FC236}">
                <a16:creationId xmlns:a16="http://schemas.microsoft.com/office/drawing/2014/main" id="{51A5DB38-316C-0341-AD47-C002EA205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4393" y="3793118"/>
            <a:ext cx="2977399" cy="246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B7508DB-A47B-FD43-AC20-580FA998E578}"/>
              </a:ext>
            </a:extLst>
          </p:cNvPr>
          <p:cNvSpPr txBox="1"/>
          <p:nvPr/>
        </p:nvSpPr>
        <p:spPr>
          <a:xfrm>
            <a:off x="2061294" y="4129839"/>
            <a:ext cx="32294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逻辑包处理、阻塞</a:t>
            </a:r>
            <a:r>
              <a:rPr kumimoji="1" lang="en-US" altLang="zh-CN"/>
              <a:t>Streaming/handleLoop</a:t>
            </a:r>
            <a:r>
              <a:rPr kumimoji="1" lang="en" altLang="zh-CN"/>
              <a:t> </a:t>
            </a:r>
            <a:endParaRPr kumimoji="1" lang="zh-CN" altLang="en-US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654BAE65-7749-4C42-BB07-032716206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EventListener</a:t>
            </a:r>
            <a:endParaRPr lang="zh-CN" altLang="en-US" sz="2100" b="1"/>
          </a:p>
        </p:txBody>
      </p:sp>
    </p:spTree>
    <p:extLst>
      <p:ext uri="{BB962C8B-B14F-4D97-AF65-F5344CB8AC3E}">
        <p14:creationId xmlns:p14="http://schemas.microsoft.com/office/powerpoint/2010/main" val="2844060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5" name="PA_等腰三角形 55">
            <a:extLst>
              <a:ext uri="{FF2B5EF4-FFF2-40B4-BE49-F238E27FC236}">
                <a16:creationId xmlns:a16="http://schemas.microsoft.com/office/drawing/2014/main" id="{105C9C2B-F8DA-274A-B354-9EDC1BBC36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7" name="直接连接符 7">
            <a:extLst>
              <a:ext uri="{FF2B5EF4-FFF2-40B4-BE49-F238E27FC236}">
                <a16:creationId xmlns:a16="http://schemas.microsoft.com/office/drawing/2014/main" id="{C2707C05-D63A-7846-AF0C-29C168E7BFB8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113">
            <a:extLst>
              <a:ext uri="{FF2B5EF4-FFF2-40B4-BE49-F238E27FC236}">
                <a16:creationId xmlns:a16="http://schemas.microsoft.com/office/drawing/2014/main" id="{FBD02D92-0217-8346-B025-7849D83D7B2E}"/>
              </a:ext>
            </a:extLst>
          </p:cNvPr>
          <p:cNvCxnSpPr/>
          <p:nvPr/>
        </p:nvCxnSpPr>
        <p:spPr>
          <a:xfrm>
            <a:off x="1744543" y="1912023"/>
            <a:ext cx="2726593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6E684009-9258-D747-81A7-3276458703DD}"/>
              </a:ext>
            </a:extLst>
          </p:cNvPr>
          <p:cNvSpPr/>
          <p:nvPr/>
        </p:nvSpPr>
        <p:spPr>
          <a:xfrm>
            <a:off x="1741670" y="1504716"/>
            <a:ext cx="459050" cy="323141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r>
              <a:rPr lang="en-US" altLang="zh-CN" sz="165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1:1</a:t>
            </a:r>
          </a:p>
        </p:txBody>
      </p:sp>
      <p:sp>
        <p:nvSpPr>
          <p:cNvPr id="59" name="矩形 47">
            <a:extLst>
              <a:ext uri="{FF2B5EF4-FFF2-40B4-BE49-F238E27FC236}">
                <a16:creationId xmlns:a16="http://schemas.microsoft.com/office/drawing/2014/main" id="{9C746826-70D7-FE4D-A277-1D2A54965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512" y="1815253"/>
            <a:ext cx="3037634" cy="66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105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/>
              <a:t>一写一读，可能饥饿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61" name="直接连接符 117">
            <a:extLst>
              <a:ext uri="{FF2B5EF4-FFF2-40B4-BE49-F238E27FC236}">
                <a16:creationId xmlns:a16="http://schemas.microsoft.com/office/drawing/2014/main" id="{DF508013-44F4-2C4B-A944-716E290449CF}"/>
              </a:ext>
            </a:extLst>
          </p:cNvPr>
          <p:cNvCxnSpPr/>
          <p:nvPr/>
        </p:nvCxnSpPr>
        <p:spPr>
          <a:xfrm>
            <a:off x="1744543" y="2937870"/>
            <a:ext cx="2726593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BC3DD7A0-3714-6E40-99A2-F6F80B0A7D89}"/>
              </a:ext>
            </a:extLst>
          </p:cNvPr>
          <p:cNvSpPr/>
          <p:nvPr/>
        </p:nvSpPr>
        <p:spPr>
          <a:xfrm>
            <a:off x="1739714" y="2607344"/>
            <a:ext cx="508743" cy="323141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r>
              <a:rPr lang="en-US" altLang="zh-CN" sz="165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1:N</a:t>
            </a:r>
          </a:p>
        </p:txBody>
      </p:sp>
      <p:sp>
        <p:nvSpPr>
          <p:cNvPr id="64" name="矩形 47">
            <a:extLst>
              <a:ext uri="{FF2B5EF4-FFF2-40B4-BE49-F238E27FC236}">
                <a16:creationId xmlns:a16="http://schemas.microsoft.com/office/drawing/2014/main" id="{9B7786ED-B868-5D45-8CDB-0D8FC140E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512" y="3027517"/>
            <a:ext cx="2483629" cy="246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/>
              <a:t> 一写多读，全局锁，竞争激烈</a:t>
            </a:r>
            <a:endParaRPr lang="en-US" altLang="zh-CN" sz="105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66" name="直接连接符 121">
            <a:extLst>
              <a:ext uri="{FF2B5EF4-FFF2-40B4-BE49-F238E27FC236}">
                <a16:creationId xmlns:a16="http://schemas.microsoft.com/office/drawing/2014/main" id="{ED0F5EBB-A1B5-754C-B4F9-3E355780D332}"/>
              </a:ext>
            </a:extLst>
          </p:cNvPr>
          <p:cNvCxnSpPr/>
          <p:nvPr/>
        </p:nvCxnSpPr>
        <p:spPr>
          <a:xfrm>
            <a:off x="1744543" y="4017709"/>
            <a:ext cx="2726593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57949AB4-3C04-C64E-8F06-42E1D33FB711}"/>
              </a:ext>
            </a:extLst>
          </p:cNvPr>
          <p:cNvSpPr/>
          <p:nvPr/>
        </p:nvSpPr>
        <p:spPr>
          <a:xfrm>
            <a:off x="1762419" y="3641526"/>
            <a:ext cx="596908" cy="323141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r>
              <a:rPr lang="en-US" altLang="zh-CN" sz="165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M:N</a:t>
            </a:r>
          </a:p>
        </p:txBody>
      </p:sp>
      <p:sp>
        <p:nvSpPr>
          <p:cNvPr id="68" name="矩形 47">
            <a:extLst>
              <a:ext uri="{FF2B5EF4-FFF2-40B4-BE49-F238E27FC236}">
                <a16:creationId xmlns:a16="http://schemas.microsoft.com/office/drawing/2014/main" id="{E83F20BF-4DB7-454B-A0FC-61961E4A7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512" y="4053364"/>
            <a:ext cx="2483629" cy="246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自由适配，处理效率与锁压力平衡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5E64601-0084-6747-A805-AE33DF9BC665}"/>
              </a:ext>
            </a:extLst>
          </p:cNvPr>
          <p:cNvGrpSpPr/>
          <p:nvPr/>
        </p:nvGrpSpPr>
        <p:grpSpPr>
          <a:xfrm>
            <a:off x="6120974" y="1783965"/>
            <a:ext cx="2125030" cy="1834831"/>
            <a:chOff x="5651950" y="2603135"/>
            <a:chExt cx="2125030" cy="1834831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21CD99A-FCDA-234E-A9DF-BF02C8AF3698}"/>
                </a:ext>
              </a:extLst>
            </p:cNvPr>
            <p:cNvGrpSpPr/>
            <p:nvPr/>
          </p:nvGrpSpPr>
          <p:grpSpPr>
            <a:xfrm>
              <a:off x="5651950" y="2732602"/>
              <a:ext cx="2074759" cy="1546765"/>
              <a:chOff x="6193970" y="2772898"/>
              <a:chExt cx="2074759" cy="1546765"/>
            </a:xfrm>
          </p:grpSpPr>
          <p:sp>
            <p:nvSpPr>
              <p:cNvPr id="38" name="右箭头 37">
                <a:extLst>
                  <a:ext uri="{FF2B5EF4-FFF2-40B4-BE49-F238E27FC236}">
                    <a16:creationId xmlns:a16="http://schemas.microsoft.com/office/drawing/2014/main" id="{18E6467C-D12E-6447-9748-0F48FA5330F3}"/>
                  </a:ext>
                </a:extLst>
              </p:cNvPr>
              <p:cNvSpPr/>
              <p:nvPr/>
            </p:nvSpPr>
            <p:spPr>
              <a:xfrm>
                <a:off x="6768650" y="3082622"/>
                <a:ext cx="1079308" cy="24664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" name="右箭头 38">
                <a:extLst>
                  <a:ext uri="{FF2B5EF4-FFF2-40B4-BE49-F238E27FC236}">
                    <a16:creationId xmlns:a16="http://schemas.microsoft.com/office/drawing/2014/main" id="{1594DCC5-E095-F148-848B-2B66984F9515}"/>
                  </a:ext>
                </a:extLst>
              </p:cNvPr>
              <p:cNvSpPr/>
              <p:nvPr/>
            </p:nvSpPr>
            <p:spPr>
              <a:xfrm>
                <a:off x="6768650" y="3804586"/>
                <a:ext cx="1079308" cy="24664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D5742764-188C-3140-8575-6DF3D83F7A6F}"/>
                  </a:ext>
                </a:extLst>
              </p:cNvPr>
              <p:cNvSpPr/>
              <p:nvPr/>
            </p:nvSpPr>
            <p:spPr>
              <a:xfrm>
                <a:off x="7998234" y="2797774"/>
                <a:ext cx="270495" cy="2986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E06607E7-97EF-024D-BF34-2F3110D871C7}"/>
                  </a:ext>
                </a:extLst>
              </p:cNvPr>
              <p:cNvSpPr/>
              <p:nvPr/>
            </p:nvSpPr>
            <p:spPr>
              <a:xfrm>
                <a:off x="7998234" y="3207385"/>
                <a:ext cx="270495" cy="2986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03438B08-F00B-084E-9EE5-0CF83A3F9D3B}"/>
                  </a:ext>
                </a:extLst>
              </p:cNvPr>
              <p:cNvSpPr/>
              <p:nvPr/>
            </p:nvSpPr>
            <p:spPr>
              <a:xfrm>
                <a:off x="7998234" y="3637130"/>
                <a:ext cx="270495" cy="2986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ED1CB2F2-696B-7B47-A10E-F124536B18F0}"/>
                  </a:ext>
                </a:extLst>
              </p:cNvPr>
              <p:cNvSpPr/>
              <p:nvPr/>
            </p:nvSpPr>
            <p:spPr>
              <a:xfrm>
                <a:off x="7998234" y="4021062"/>
                <a:ext cx="270495" cy="2986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" name="正五边形 3">
                <a:extLst>
                  <a:ext uri="{FF2B5EF4-FFF2-40B4-BE49-F238E27FC236}">
                    <a16:creationId xmlns:a16="http://schemas.microsoft.com/office/drawing/2014/main" id="{B81EC661-B0E5-0343-9B6B-A9F74101C69E}"/>
                  </a:ext>
                </a:extLst>
              </p:cNvPr>
              <p:cNvSpPr/>
              <p:nvPr/>
            </p:nvSpPr>
            <p:spPr>
              <a:xfrm>
                <a:off x="6193971" y="2772898"/>
                <a:ext cx="270495" cy="323124"/>
              </a:xfrm>
              <a:prstGeom prst="pent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9" name="正五边形 68">
                <a:extLst>
                  <a:ext uri="{FF2B5EF4-FFF2-40B4-BE49-F238E27FC236}">
                    <a16:creationId xmlns:a16="http://schemas.microsoft.com/office/drawing/2014/main" id="{DFE7A480-05D7-074B-8A6F-E75B7AE185F7}"/>
                  </a:ext>
                </a:extLst>
              </p:cNvPr>
              <p:cNvSpPr/>
              <p:nvPr/>
            </p:nvSpPr>
            <p:spPr>
              <a:xfrm>
                <a:off x="6193970" y="3404781"/>
                <a:ext cx="270495" cy="323124"/>
              </a:xfrm>
              <a:prstGeom prst="pent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正五边形 69">
                <a:extLst>
                  <a:ext uri="{FF2B5EF4-FFF2-40B4-BE49-F238E27FC236}">
                    <a16:creationId xmlns:a16="http://schemas.microsoft.com/office/drawing/2014/main" id="{E254FB0E-15C5-EA45-8E04-DF699DC3A9DD}"/>
                  </a:ext>
                </a:extLst>
              </p:cNvPr>
              <p:cNvSpPr/>
              <p:nvPr/>
            </p:nvSpPr>
            <p:spPr>
              <a:xfrm>
                <a:off x="6193970" y="3996539"/>
                <a:ext cx="270495" cy="323124"/>
              </a:xfrm>
              <a:prstGeom prst="pent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" name="同心圆 1">
              <a:extLst>
                <a:ext uri="{FF2B5EF4-FFF2-40B4-BE49-F238E27FC236}">
                  <a16:creationId xmlns:a16="http://schemas.microsoft.com/office/drawing/2014/main" id="{377C91BB-16F7-AE45-8A29-D0F5701F4483}"/>
                </a:ext>
              </a:extLst>
            </p:cNvPr>
            <p:cNvSpPr/>
            <p:nvPr/>
          </p:nvSpPr>
          <p:spPr>
            <a:xfrm>
              <a:off x="7394423" y="2603135"/>
              <a:ext cx="371039" cy="914400"/>
            </a:xfrm>
            <a:prstGeom prst="donut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同心圆 35">
              <a:extLst>
                <a:ext uri="{FF2B5EF4-FFF2-40B4-BE49-F238E27FC236}">
                  <a16:creationId xmlns:a16="http://schemas.microsoft.com/office/drawing/2014/main" id="{BF0D032D-5B49-D74C-94C9-3EEC5E2601A1}"/>
                </a:ext>
              </a:extLst>
            </p:cNvPr>
            <p:cNvSpPr/>
            <p:nvPr/>
          </p:nvSpPr>
          <p:spPr>
            <a:xfrm>
              <a:off x="7405941" y="3523566"/>
              <a:ext cx="371039" cy="914400"/>
            </a:xfrm>
            <a:prstGeom prst="donut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7" name="标题 1">
            <a:extLst>
              <a:ext uri="{FF2B5EF4-FFF2-40B4-BE49-F238E27FC236}">
                <a16:creationId xmlns:a16="http://schemas.microsoft.com/office/drawing/2014/main" id="{D5C8EAAF-9B4B-594D-B9FE-41CCB06D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pPr algn="l"/>
            <a:r>
              <a:rPr lang="en-US" altLang="zh-CN" sz="2100" b="1"/>
              <a:t>Goroutine</a:t>
            </a:r>
            <a:r>
              <a:rPr lang="zh-CN" altLang="en-US" sz="2100" b="1"/>
              <a:t> </a:t>
            </a:r>
            <a:r>
              <a:rPr lang="en-US" altLang="zh-CN" sz="2100" b="1"/>
              <a:t>Pool</a:t>
            </a:r>
            <a:endParaRPr lang="zh-CN" altLang="en-US" sz="2100" b="1"/>
          </a:p>
        </p:txBody>
      </p:sp>
    </p:spTree>
    <p:extLst>
      <p:ext uri="{BB962C8B-B14F-4D97-AF65-F5344CB8AC3E}">
        <p14:creationId xmlns:p14="http://schemas.microsoft.com/office/powerpoint/2010/main" val="1226768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5" name="PA_等腰三角形 55">
            <a:extLst>
              <a:ext uri="{FF2B5EF4-FFF2-40B4-BE49-F238E27FC236}">
                <a16:creationId xmlns:a16="http://schemas.microsoft.com/office/drawing/2014/main" id="{105C9C2B-F8DA-274A-B354-9EDC1BBC36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7" name="直接连接符 7">
            <a:extLst>
              <a:ext uri="{FF2B5EF4-FFF2-40B4-BE49-F238E27FC236}">
                <a16:creationId xmlns:a16="http://schemas.microsoft.com/office/drawing/2014/main" id="{C2707C05-D63A-7846-AF0C-29C168E7BFB8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13">
            <a:extLst>
              <a:ext uri="{FF2B5EF4-FFF2-40B4-BE49-F238E27FC236}">
                <a16:creationId xmlns:a16="http://schemas.microsoft.com/office/drawing/2014/main" id="{31F22D14-CEAC-3143-937C-A985D4150585}"/>
              </a:ext>
            </a:extLst>
          </p:cNvPr>
          <p:cNvCxnSpPr/>
          <p:nvPr/>
        </p:nvCxnSpPr>
        <p:spPr>
          <a:xfrm>
            <a:off x="2136428" y="1791801"/>
            <a:ext cx="2726593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5E235A60-E810-E841-B61E-69B2071609E3}"/>
              </a:ext>
            </a:extLst>
          </p:cNvPr>
          <p:cNvSpPr/>
          <p:nvPr/>
        </p:nvSpPr>
        <p:spPr>
          <a:xfrm>
            <a:off x="2136428" y="1348583"/>
            <a:ext cx="1621522" cy="323141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en-US" altLang="zh-CN" sz="165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Memory Pool</a:t>
            </a:r>
          </a:p>
        </p:txBody>
      </p:sp>
      <p:sp>
        <p:nvSpPr>
          <p:cNvPr id="15" name="矩形 47">
            <a:extLst>
              <a:ext uri="{FF2B5EF4-FFF2-40B4-BE49-F238E27FC236}">
                <a16:creationId xmlns:a16="http://schemas.microsoft.com/office/drawing/2014/main" id="{44AD9269-CA81-2445-BAAD-808D080B5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9085" y="1870643"/>
            <a:ext cx="3756811" cy="24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小内存管理</a:t>
            </a:r>
          </a:p>
        </p:txBody>
      </p:sp>
      <p:cxnSp>
        <p:nvCxnSpPr>
          <p:cNvPr id="17" name="直接连接符 117">
            <a:extLst>
              <a:ext uri="{FF2B5EF4-FFF2-40B4-BE49-F238E27FC236}">
                <a16:creationId xmlns:a16="http://schemas.microsoft.com/office/drawing/2014/main" id="{EC9BA49B-BB61-894E-A230-941E1E7C504C}"/>
              </a:ext>
            </a:extLst>
          </p:cNvPr>
          <p:cNvCxnSpPr/>
          <p:nvPr/>
        </p:nvCxnSpPr>
        <p:spPr>
          <a:xfrm>
            <a:off x="2136428" y="3064038"/>
            <a:ext cx="2726593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90030EC3-196D-CE4B-BD50-5BFF3F50B7D3}"/>
              </a:ext>
            </a:extLst>
          </p:cNvPr>
          <p:cNvSpPr/>
          <p:nvPr/>
        </p:nvSpPr>
        <p:spPr>
          <a:xfrm>
            <a:off x="2136428" y="2696217"/>
            <a:ext cx="851529" cy="323141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r>
              <a:rPr lang="en-US" altLang="zh-CN" sz="1650" b="1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Writev</a:t>
            </a:r>
            <a:endParaRPr lang="en-US" altLang="zh-CN" sz="1650" b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47">
            <a:extLst>
              <a:ext uri="{FF2B5EF4-FFF2-40B4-BE49-F238E27FC236}">
                <a16:creationId xmlns:a16="http://schemas.microsoft.com/office/drawing/2014/main" id="{074F47BE-2985-F047-87FA-F6E4BB197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6428" y="3118413"/>
            <a:ext cx="2483629" cy="24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写合并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44251D-EF71-6141-8E7E-5098E7A2C62D}"/>
              </a:ext>
            </a:extLst>
          </p:cNvPr>
          <p:cNvSpPr txBox="1"/>
          <p:nvPr/>
        </p:nvSpPr>
        <p:spPr>
          <a:xfrm>
            <a:off x="2614546" y="158899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83304998-93D4-8F49-A0E6-E2A32DEE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r>
              <a:rPr lang="zh-CN" altLang="en-US" sz="2100" b="1"/>
              <a:t>优化改进</a:t>
            </a:r>
          </a:p>
        </p:txBody>
      </p:sp>
      <p:cxnSp>
        <p:nvCxnSpPr>
          <p:cNvPr id="23" name="直接连接符 117">
            <a:extLst>
              <a:ext uri="{FF2B5EF4-FFF2-40B4-BE49-F238E27FC236}">
                <a16:creationId xmlns:a16="http://schemas.microsoft.com/office/drawing/2014/main" id="{CD71F569-344D-DB43-AC92-529A12EAE2FD}"/>
              </a:ext>
            </a:extLst>
          </p:cNvPr>
          <p:cNvCxnSpPr/>
          <p:nvPr/>
        </p:nvCxnSpPr>
        <p:spPr>
          <a:xfrm>
            <a:off x="2136428" y="4346333"/>
            <a:ext cx="2726593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550FC78A-C6D1-D04E-8DBE-CA4CB0ED6DCB}"/>
              </a:ext>
            </a:extLst>
          </p:cNvPr>
          <p:cNvSpPr/>
          <p:nvPr/>
        </p:nvSpPr>
        <p:spPr>
          <a:xfrm>
            <a:off x="2136428" y="3967146"/>
            <a:ext cx="1233300" cy="323141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r>
              <a:rPr lang="en-US" altLang="zh-CN" sz="165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r>
              <a:rPr lang="zh-CN" altLang="en-US" sz="165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5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100%</a:t>
            </a:r>
          </a:p>
        </p:txBody>
      </p:sp>
      <p:sp>
        <p:nvSpPr>
          <p:cNvPr id="28" name="矩形 47">
            <a:extLst>
              <a:ext uri="{FF2B5EF4-FFF2-40B4-BE49-F238E27FC236}">
                <a16:creationId xmlns:a16="http://schemas.microsoft.com/office/drawing/2014/main" id="{8E7B82B8-4583-D946-B78C-37FF5B868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6428" y="4425175"/>
            <a:ext cx="2483629" cy="24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for-loop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 中 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closed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channel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4769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36304" y="1715685"/>
            <a:ext cx="3768191" cy="1404581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513623" y="1989904"/>
            <a:ext cx="2389004" cy="9081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>
              <a:ea typeface="微软雅黑"/>
            </a:endParaRPr>
          </a:p>
        </p:txBody>
      </p:sp>
      <p:sp>
        <p:nvSpPr>
          <p:cNvPr id="15" name="TextBox 56"/>
          <p:cNvSpPr txBox="1"/>
          <p:nvPr/>
        </p:nvSpPr>
        <p:spPr>
          <a:xfrm>
            <a:off x="3806071" y="2128047"/>
            <a:ext cx="1804108" cy="574765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>
                <a:solidFill>
                  <a:srgbClr val="0070C0"/>
                </a:solidFill>
                <a:latin typeface="微软雅黑"/>
                <a:ea typeface="微软雅黑"/>
              </a:rPr>
              <a:t>总体框架</a:t>
            </a:r>
          </a:p>
        </p:txBody>
      </p:sp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8" name="PA_等腰三角形 55">
            <a:extLst>
              <a:ext uri="{FF2B5EF4-FFF2-40B4-BE49-F238E27FC236}">
                <a16:creationId xmlns:a16="http://schemas.microsoft.com/office/drawing/2014/main" id="{1286F6EB-303A-E242-B926-AE84E2FD4C8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30" name="直接连接符 7">
            <a:extLst>
              <a:ext uri="{FF2B5EF4-FFF2-40B4-BE49-F238E27FC236}">
                <a16:creationId xmlns:a16="http://schemas.microsoft.com/office/drawing/2014/main" id="{75C21F80-E652-6D48-9F36-CABA0583C4B4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848F39BD-1CDA-B446-9648-C0B46A7F7ABB}"/>
              </a:ext>
            </a:extLst>
          </p:cNvPr>
          <p:cNvSpPr txBox="1"/>
          <p:nvPr/>
        </p:nvSpPr>
        <p:spPr>
          <a:xfrm>
            <a:off x="323868" y="161742"/>
            <a:ext cx="377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rgbClr val="0070C0"/>
                </a:solidFill>
              </a:rPr>
              <a:t>Bridge the gap between Java and Go</a:t>
            </a:r>
            <a:endParaRPr kumimoji="1" lang="zh-CN" altLang="en-US" sz="1800">
              <a:solidFill>
                <a:srgbClr val="0070C0"/>
              </a:solidFill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11556EA-E357-A84B-BD8A-30762F06780C}"/>
              </a:ext>
            </a:extLst>
          </p:cNvPr>
          <p:cNvGrpSpPr/>
          <p:nvPr/>
        </p:nvGrpSpPr>
        <p:grpSpPr>
          <a:xfrm>
            <a:off x="0" y="758828"/>
            <a:ext cx="1314630" cy="1314956"/>
            <a:chOff x="1041891" y="2887277"/>
            <a:chExt cx="1036261" cy="1036518"/>
          </a:xfrm>
          <a:solidFill>
            <a:srgbClr val="0070C0"/>
          </a:solidFill>
        </p:grpSpPr>
        <p:sp>
          <p:nvSpPr>
            <p:cNvPr id="47" name="Oval 53">
              <a:extLst>
                <a:ext uri="{FF2B5EF4-FFF2-40B4-BE49-F238E27FC236}">
                  <a16:creationId xmlns:a16="http://schemas.microsoft.com/office/drawing/2014/main" id="{58392225-730C-A144-98EB-79E3DD2C6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891" y="2887277"/>
              <a:ext cx="1036261" cy="1036518"/>
            </a:xfrm>
            <a:prstGeom prst="ellipse">
              <a:avLst/>
            </a:prstGeom>
            <a:grpFill/>
            <a:ln w="889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 Box 58">
              <a:extLst>
                <a:ext uri="{FF2B5EF4-FFF2-40B4-BE49-F238E27FC236}">
                  <a16:creationId xmlns:a16="http://schemas.microsoft.com/office/drawing/2014/main" id="{387FAB5E-74CB-474D-9D95-9222FBEED3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282" y="3069495"/>
              <a:ext cx="782803" cy="636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948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36304" y="1715685"/>
            <a:ext cx="3768191" cy="1404581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513623" y="1989904"/>
            <a:ext cx="2389004" cy="9081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>
              <a:ea typeface="微软雅黑"/>
            </a:endParaRPr>
          </a:p>
        </p:txBody>
      </p:sp>
      <p:sp>
        <p:nvSpPr>
          <p:cNvPr id="15" name="TextBox 56"/>
          <p:cNvSpPr txBox="1"/>
          <p:nvPr/>
        </p:nvSpPr>
        <p:spPr>
          <a:xfrm>
            <a:off x="3668500" y="2130592"/>
            <a:ext cx="1804108" cy="574765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>
                <a:solidFill>
                  <a:srgbClr val="0070C0"/>
                </a:solidFill>
                <a:latin typeface="微软雅黑"/>
                <a:ea typeface="微软雅黑"/>
              </a:rPr>
              <a:t>服务治理</a:t>
            </a:r>
          </a:p>
        </p:txBody>
      </p:sp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8" name="PA_等腰三角形 55">
            <a:extLst>
              <a:ext uri="{FF2B5EF4-FFF2-40B4-BE49-F238E27FC236}">
                <a16:creationId xmlns:a16="http://schemas.microsoft.com/office/drawing/2014/main" id="{1286F6EB-303A-E242-B926-AE84E2FD4C8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30" name="直接连接符 7">
            <a:extLst>
              <a:ext uri="{FF2B5EF4-FFF2-40B4-BE49-F238E27FC236}">
                <a16:creationId xmlns:a16="http://schemas.microsoft.com/office/drawing/2014/main" id="{75C21F80-E652-6D48-9F36-CABA0583C4B4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848F39BD-1CDA-B446-9648-C0B46A7F7ABB}"/>
              </a:ext>
            </a:extLst>
          </p:cNvPr>
          <p:cNvSpPr txBox="1"/>
          <p:nvPr/>
        </p:nvSpPr>
        <p:spPr>
          <a:xfrm>
            <a:off x="323868" y="161742"/>
            <a:ext cx="377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>
                <a:solidFill>
                  <a:srgbClr val="0070C0"/>
                </a:solidFill>
              </a:rPr>
              <a:t>Bridge the gap between Java and Go</a:t>
            </a:r>
            <a:endParaRPr kumimoji="1" lang="zh-CN" altLang="en-US" sz="1800">
              <a:solidFill>
                <a:srgbClr val="0070C0"/>
              </a:solidFill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11556EA-E357-A84B-BD8A-30762F06780C}"/>
              </a:ext>
            </a:extLst>
          </p:cNvPr>
          <p:cNvGrpSpPr/>
          <p:nvPr/>
        </p:nvGrpSpPr>
        <p:grpSpPr>
          <a:xfrm>
            <a:off x="0" y="758828"/>
            <a:ext cx="1314630" cy="1314956"/>
            <a:chOff x="1041891" y="2887277"/>
            <a:chExt cx="1036261" cy="1036518"/>
          </a:xfrm>
          <a:solidFill>
            <a:srgbClr val="0070C0"/>
          </a:solidFill>
        </p:grpSpPr>
        <p:sp>
          <p:nvSpPr>
            <p:cNvPr id="47" name="Oval 53">
              <a:extLst>
                <a:ext uri="{FF2B5EF4-FFF2-40B4-BE49-F238E27FC236}">
                  <a16:creationId xmlns:a16="http://schemas.microsoft.com/office/drawing/2014/main" id="{58392225-730C-A144-98EB-79E3DD2C6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891" y="2887277"/>
              <a:ext cx="1036261" cy="1036518"/>
            </a:xfrm>
            <a:prstGeom prst="ellipse">
              <a:avLst/>
            </a:prstGeom>
            <a:grpFill/>
            <a:ln w="889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 Box 58">
              <a:extLst>
                <a:ext uri="{FF2B5EF4-FFF2-40B4-BE49-F238E27FC236}">
                  <a16:creationId xmlns:a16="http://schemas.microsoft.com/office/drawing/2014/main" id="{387FAB5E-74CB-474D-9D95-9222FBEED3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282" y="3069495"/>
              <a:ext cx="782803" cy="636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4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9615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5" name="PA_等腰三角形 55">
            <a:extLst>
              <a:ext uri="{FF2B5EF4-FFF2-40B4-BE49-F238E27FC236}">
                <a16:creationId xmlns:a16="http://schemas.microsoft.com/office/drawing/2014/main" id="{105C9C2B-F8DA-274A-B354-9EDC1BBC36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7" name="直接连接符 7">
            <a:extLst>
              <a:ext uri="{FF2B5EF4-FFF2-40B4-BE49-F238E27FC236}">
                <a16:creationId xmlns:a16="http://schemas.microsoft.com/office/drawing/2014/main" id="{C2707C05-D63A-7846-AF0C-29C168E7BFB8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13">
            <a:extLst>
              <a:ext uri="{FF2B5EF4-FFF2-40B4-BE49-F238E27FC236}">
                <a16:creationId xmlns:a16="http://schemas.microsoft.com/office/drawing/2014/main" id="{31F22D14-CEAC-3143-937C-A985D4150585}"/>
              </a:ext>
            </a:extLst>
          </p:cNvPr>
          <p:cNvCxnSpPr/>
          <p:nvPr/>
        </p:nvCxnSpPr>
        <p:spPr>
          <a:xfrm>
            <a:off x="1178484" y="1724672"/>
            <a:ext cx="2726593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5E235A60-E810-E841-B61E-69B2071609E3}"/>
              </a:ext>
            </a:extLst>
          </p:cNvPr>
          <p:cNvSpPr/>
          <p:nvPr/>
        </p:nvSpPr>
        <p:spPr>
          <a:xfrm>
            <a:off x="1178484" y="1321612"/>
            <a:ext cx="1621522" cy="323141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65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限流对象</a:t>
            </a:r>
            <a:endParaRPr lang="en-US" altLang="zh-CN" sz="1650" b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47">
            <a:extLst>
              <a:ext uri="{FF2B5EF4-FFF2-40B4-BE49-F238E27FC236}">
                <a16:creationId xmlns:a16="http://schemas.microsoft.com/office/drawing/2014/main" id="{44AD9269-CA81-2445-BAAD-808D080B5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8484" y="1719134"/>
            <a:ext cx="5198474" cy="246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Interface?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Service?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Method?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IP?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CN" sz="1050" err="1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UserID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?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fellow/guest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？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 CPU/thread/memory?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17" name="直接连接符 117">
            <a:extLst>
              <a:ext uri="{FF2B5EF4-FFF2-40B4-BE49-F238E27FC236}">
                <a16:creationId xmlns:a16="http://schemas.microsoft.com/office/drawing/2014/main" id="{EC9BA49B-BB61-894E-A230-941E1E7C504C}"/>
              </a:ext>
            </a:extLst>
          </p:cNvPr>
          <p:cNvCxnSpPr/>
          <p:nvPr/>
        </p:nvCxnSpPr>
        <p:spPr>
          <a:xfrm>
            <a:off x="1178484" y="2784638"/>
            <a:ext cx="2726593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90030EC3-196D-CE4B-BD50-5BFF3F50B7D3}"/>
              </a:ext>
            </a:extLst>
          </p:cNvPr>
          <p:cNvSpPr/>
          <p:nvPr/>
        </p:nvSpPr>
        <p:spPr>
          <a:xfrm>
            <a:off x="1164184" y="2418260"/>
            <a:ext cx="984835" cy="323141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r>
              <a:rPr lang="zh-CN" altLang="en-US" sz="165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限流方法</a:t>
            </a:r>
            <a:endParaRPr lang="en-US" altLang="zh-CN" sz="1650" b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47">
            <a:extLst>
              <a:ext uri="{FF2B5EF4-FFF2-40B4-BE49-F238E27FC236}">
                <a16:creationId xmlns:a16="http://schemas.microsoft.com/office/drawing/2014/main" id="{074F47BE-2985-F047-87FA-F6E4BB197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4770" y="2791233"/>
            <a:ext cx="3849782" cy="246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单机</a:t>
            </a:r>
            <a:r>
              <a:rPr lang="en-US" altLang="zh-CN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/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集群</a:t>
            </a:r>
            <a:r>
              <a:rPr lang="en-US" altLang="zh-CN" sz="1050" err="1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qps</a:t>
            </a: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？自适应限流？分级限流？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44251D-EF71-6141-8E7E-5098E7A2C62D}"/>
              </a:ext>
            </a:extLst>
          </p:cNvPr>
          <p:cNvSpPr txBox="1"/>
          <p:nvPr/>
        </p:nvSpPr>
        <p:spPr>
          <a:xfrm>
            <a:off x="1656602" y="1521866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83304998-93D4-8F49-A0E6-E2A32DEE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r>
              <a:rPr lang="zh-CN" altLang="en-US" sz="2100" b="1"/>
              <a:t>单机限流</a:t>
            </a:r>
            <a:r>
              <a:rPr lang="en-US" altLang="zh-CN" sz="2100" b="1"/>
              <a:t>—</a:t>
            </a:r>
            <a:r>
              <a:rPr lang="zh-CN" altLang="en-US" sz="2100" b="1"/>
              <a:t>三要素</a:t>
            </a:r>
          </a:p>
        </p:txBody>
      </p:sp>
      <p:cxnSp>
        <p:nvCxnSpPr>
          <p:cNvPr id="23" name="直接连接符 117">
            <a:extLst>
              <a:ext uri="{FF2B5EF4-FFF2-40B4-BE49-F238E27FC236}">
                <a16:creationId xmlns:a16="http://schemas.microsoft.com/office/drawing/2014/main" id="{CD71F569-344D-DB43-AC92-529A12EAE2FD}"/>
              </a:ext>
            </a:extLst>
          </p:cNvPr>
          <p:cNvCxnSpPr/>
          <p:nvPr/>
        </p:nvCxnSpPr>
        <p:spPr>
          <a:xfrm>
            <a:off x="1178484" y="3863732"/>
            <a:ext cx="2726593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550FC78A-C6D1-D04E-8DBE-CA4CB0ED6DCB}"/>
              </a:ext>
            </a:extLst>
          </p:cNvPr>
          <p:cNvSpPr/>
          <p:nvPr/>
        </p:nvSpPr>
        <p:spPr>
          <a:xfrm>
            <a:off x="1130427" y="3484545"/>
            <a:ext cx="984835" cy="323141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r>
              <a:rPr lang="zh-CN" altLang="en-US" sz="165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限流动作</a:t>
            </a:r>
            <a:endParaRPr lang="en-US" altLang="zh-CN" sz="1650" b="1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47">
            <a:extLst>
              <a:ext uri="{FF2B5EF4-FFF2-40B4-BE49-F238E27FC236}">
                <a16:creationId xmlns:a16="http://schemas.microsoft.com/office/drawing/2014/main" id="{8E7B82B8-4583-D946-B78C-37FF5B868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427" y="3874202"/>
            <a:ext cx="2483629" cy="24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限流判定后怎么处理？</a:t>
            </a:r>
          </a:p>
        </p:txBody>
      </p:sp>
    </p:spTree>
    <p:extLst>
      <p:ext uri="{BB962C8B-B14F-4D97-AF65-F5344CB8AC3E}">
        <p14:creationId xmlns:p14="http://schemas.microsoft.com/office/powerpoint/2010/main" val="448004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5" name="PA_等腰三角形 55">
            <a:extLst>
              <a:ext uri="{FF2B5EF4-FFF2-40B4-BE49-F238E27FC236}">
                <a16:creationId xmlns:a16="http://schemas.microsoft.com/office/drawing/2014/main" id="{105C9C2B-F8DA-274A-B354-9EDC1BBC36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7" name="直接连接符 7">
            <a:extLst>
              <a:ext uri="{FF2B5EF4-FFF2-40B4-BE49-F238E27FC236}">
                <a16:creationId xmlns:a16="http://schemas.microsoft.com/office/drawing/2014/main" id="{C2707C05-D63A-7846-AF0C-29C168E7BFB8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83304998-93D4-8F49-A0E6-E2A32DEE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r>
              <a:rPr lang="zh-CN" altLang="en-US" sz="2100" b="1"/>
              <a:t>单机限流</a:t>
            </a:r>
            <a:r>
              <a:rPr lang="en-US" altLang="zh-CN" sz="2100" b="1"/>
              <a:t>-</a:t>
            </a:r>
            <a:r>
              <a:rPr lang="en-US" altLang="zh-CN" sz="2100" b="1" err="1"/>
              <a:t>dubbo</a:t>
            </a:r>
            <a:r>
              <a:rPr lang="zh-CN" altLang="en-US" sz="2100" b="1"/>
              <a:t>接口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4C6E9A-8E1A-F44B-AA78-C5D489D2E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03" y="1296823"/>
            <a:ext cx="8120994" cy="311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52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5" name="PA_等腰三角形 55">
            <a:extLst>
              <a:ext uri="{FF2B5EF4-FFF2-40B4-BE49-F238E27FC236}">
                <a16:creationId xmlns:a16="http://schemas.microsoft.com/office/drawing/2014/main" id="{105C9C2B-F8DA-274A-B354-9EDC1BBC36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7" name="直接连接符 7">
            <a:extLst>
              <a:ext uri="{FF2B5EF4-FFF2-40B4-BE49-F238E27FC236}">
                <a16:creationId xmlns:a16="http://schemas.microsoft.com/office/drawing/2014/main" id="{C2707C05-D63A-7846-AF0C-29C168E7BFB8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83304998-93D4-8F49-A0E6-E2A32DEE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r>
              <a:rPr lang="zh-CN" altLang="en-US" sz="2100" b="1"/>
              <a:t>单机限流</a:t>
            </a:r>
            <a:r>
              <a:rPr lang="en-US" altLang="zh-CN" sz="2100" b="1"/>
              <a:t>-</a:t>
            </a:r>
            <a:r>
              <a:rPr lang="en-US" altLang="zh-CN" sz="2100" b="1" err="1"/>
              <a:t>dubbo</a:t>
            </a:r>
            <a:r>
              <a:rPr lang="zh-CN" altLang="en-US" sz="2100" b="1"/>
              <a:t>实现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5AB991-0495-574B-8D57-665D8C35B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69" y="1310334"/>
            <a:ext cx="6404911" cy="327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29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5" name="PA_等腰三角形 55">
            <a:extLst>
              <a:ext uri="{FF2B5EF4-FFF2-40B4-BE49-F238E27FC236}">
                <a16:creationId xmlns:a16="http://schemas.microsoft.com/office/drawing/2014/main" id="{105C9C2B-F8DA-274A-B354-9EDC1BBC36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7" name="直接连接符 7">
            <a:extLst>
              <a:ext uri="{FF2B5EF4-FFF2-40B4-BE49-F238E27FC236}">
                <a16:creationId xmlns:a16="http://schemas.microsoft.com/office/drawing/2014/main" id="{C2707C05-D63A-7846-AF0C-29C168E7BFB8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83304998-93D4-8F49-A0E6-E2A32DEE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r>
              <a:rPr lang="zh-CN" altLang="en-US" sz="2100" b="1"/>
              <a:t>单机限流</a:t>
            </a:r>
            <a:r>
              <a:rPr lang="en-US" altLang="zh-CN" sz="2100" b="1"/>
              <a:t>-</a:t>
            </a:r>
            <a:r>
              <a:rPr lang="en-US" altLang="zh-CN" sz="2100" b="1" err="1"/>
              <a:t>dubbogo</a:t>
            </a:r>
            <a:r>
              <a:rPr lang="zh-CN" altLang="en-US" sz="2100" b="1"/>
              <a:t>接口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FF882D-F9CB-B440-A168-7AA716843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08" y="921796"/>
            <a:ext cx="4505664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C4887A-A90B-8F47-8392-EF616848F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08" y="3353122"/>
            <a:ext cx="7276880" cy="77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931F974-9E69-774C-9B1C-EFBB45D33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08" y="2052561"/>
            <a:ext cx="3213100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625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5" name="PA_等腰三角形 55">
            <a:extLst>
              <a:ext uri="{FF2B5EF4-FFF2-40B4-BE49-F238E27FC236}">
                <a16:creationId xmlns:a16="http://schemas.microsoft.com/office/drawing/2014/main" id="{105C9C2B-F8DA-274A-B354-9EDC1BBC36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7" name="直接连接符 7">
            <a:extLst>
              <a:ext uri="{FF2B5EF4-FFF2-40B4-BE49-F238E27FC236}">
                <a16:creationId xmlns:a16="http://schemas.microsoft.com/office/drawing/2014/main" id="{C2707C05-D63A-7846-AF0C-29C168E7BFB8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83304998-93D4-8F49-A0E6-E2A32DEE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r>
              <a:rPr lang="zh-CN" altLang="en-US" sz="2100" b="1"/>
              <a:t>单机限流</a:t>
            </a:r>
            <a:r>
              <a:rPr lang="en-US" altLang="zh-CN" sz="2100" b="1"/>
              <a:t>-</a:t>
            </a:r>
            <a:r>
              <a:rPr lang="en-US" altLang="zh-CN" sz="2100" b="1" err="1"/>
              <a:t>dubbogo</a:t>
            </a:r>
            <a:r>
              <a:rPr lang="zh-CN" altLang="en-US" sz="2100" b="1"/>
              <a:t> </a:t>
            </a:r>
            <a:r>
              <a:rPr lang="en-US" altLang="zh-CN" sz="2100" b="1" err="1"/>
              <a:t>FixedWindow</a:t>
            </a:r>
            <a:endParaRPr lang="zh-CN" altLang="en-US" sz="2100" b="1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F7E264-D3D6-AC4E-B13F-1EB3A6C34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373" y="967162"/>
            <a:ext cx="3441700" cy="1003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2877C2-6FE4-F048-823D-3DB223DDC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372" y="2341189"/>
            <a:ext cx="5714587" cy="226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87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5" name="PA_等腰三角形 55">
            <a:extLst>
              <a:ext uri="{FF2B5EF4-FFF2-40B4-BE49-F238E27FC236}">
                <a16:creationId xmlns:a16="http://schemas.microsoft.com/office/drawing/2014/main" id="{105C9C2B-F8DA-274A-B354-9EDC1BBC36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7" name="直接连接符 7">
            <a:extLst>
              <a:ext uri="{FF2B5EF4-FFF2-40B4-BE49-F238E27FC236}">
                <a16:creationId xmlns:a16="http://schemas.microsoft.com/office/drawing/2014/main" id="{C2707C05-D63A-7846-AF0C-29C168E7BFB8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83304998-93D4-8F49-A0E6-E2A32DEE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r>
              <a:rPr lang="zh-CN" altLang="en-US" sz="2100" b="1"/>
              <a:t>单机限流</a:t>
            </a:r>
            <a:r>
              <a:rPr lang="en-US" altLang="zh-CN" sz="2100" b="1"/>
              <a:t>-</a:t>
            </a:r>
            <a:r>
              <a:rPr lang="en-US" altLang="zh-CN" sz="2100" b="1" err="1"/>
              <a:t>dubbogo</a:t>
            </a:r>
            <a:r>
              <a:rPr lang="zh-CN" altLang="en-US" sz="2100" b="1"/>
              <a:t> </a:t>
            </a:r>
            <a:r>
              <a:rPr lang="en-US" altLang="zh-CN" sz="2100" b="1" err="1"/>
              <a:t>SlidingWindow</a:t>
            </a:r>
            <a:endParaRPr lang="zh-CN" altLang="en-US" sz="2100" b="1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CE6849-A12C-434B-AD9E-39DC11CEC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34" y="820833"/>
            <a:ext cx="3556000" cy="977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B35C87-28FB-DF4C-B386-C4D3D5405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372" y="1884183"/>
            <a:ext cx="5242276" cy="325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64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5" name="PA_等腰三角形 55">
            <a:extLst>
              <a:ext uri="{FF2B5EF4-FFF2-40B4-BE49-F238E27FC236}">
                <a16:creationId xmlns:a16="http://schemas.microsoft.com/office/drawing/2014/main" id="{105C9C2B-F8DA-274A-B354-9EDC1BBC36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7" name="直接连接符 7">
            <a:extLst>
              <a:ext uri="{FF2B5EF4-FFF2-40B4-BE49-F238E27FC236}">
                <a16:creationId xmlns:a16="http://schemas.microsoft.com/office/drawing/2014/main" id="{C2707C05-D63A-7846-AF0C-29C168E7BFB8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83304998-93D4-8F49-A0E6-E2A32DEE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r>
              <a:rPr lang="zh-CN" altLang="en-US" sz="2100" b="1"/>
              <a:t>单机限流</a:t>
            </a:r>
            <a:r>
              <a:rPr lang="en-US" altLang="zh-CN" sz="2100" b="1"/>
              <a:t>—</a:t>
            </a:r>
            <a:r>
              <a:rPr lang="zh-CN" altLang="en-US" sz="2100" b="1"/>
              <a:t>待改进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272653-DD2E-1647-84F7-E8E08431C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84" y="1647661"/>
            <a:ext cx="3251200" cy="1638300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AF517C8-B26D-9848-93A0-FA58266D8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950" y="1329092"/>
            <a:ext cx="2616788" cy="307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89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5" name="PA_等腰三角形 55">
            <a:extLst>
              <a:ext uri="{FF2B5EF4-FFF2-40B4-BE49-F238E27FC236}">
                <a16:creationId xmlns:a16="http://schemas.microsoft.com/office/drawing/2014/main" id="{105C9C2B-F8DA-274A-B354-9EDC1BBC36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7" name="直接连接符 7">
            <a:extLst>
              <a:ext uri="{FF2B5EF4-FFF2-40B4-BE49-F238E27FC236}">
                <a16:creationId xmlns:a16="http://schemas.microsoft.com/office/drawing/2014/main" id="{C2707C05-D63A-7846-AF0C-29C168E7BFB8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83304998-93D4-8F49-A0E6-E2A32DEE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r>
              <a:rPr lang="zh-CN" altLang="en-US" sz="2100" b="1"/>
              <a:t>单机熔断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44FE036-299F-7842-AF13-B484094D393C}"/>
              </a:ext>
            </a:extLst>
          </p:cNvPr>
          <p:cNvGrpSpPr/>
          <p:nvPr/>
        </p:nvGrpSpPr>
        <p:grpSpPr>
          <a:xfrm>
            <a:off x="2056148" y="1368178"/>
            <a:ext cx="5198474" cy="3316409"/>
            <a:chOff x="2056148" y="1368178"/>
            <a:chExt cx="5198474" cy="3316409"/>
          </a:xfrm>
        </p:grpSpPr>
        <p:cxnSp>
          <p:nvCxnSpPr>
            <p:cNvPr id="9" name="直接连接符 113">
              <a:extLst>
                <a:ext uri="{FF2B5EF4-FFF2-40B4-BE49-F238E27FC236}">
                  <a16:creationId xmlns:a16="http://schemas.microsoft.com/office/drawing/2014/main" id="{DA2F5199-8DBE-9C48-BB95-3A92DF10D5E6}"/>
                </a:ext>
              </a:extLst>
            </p:cNvPr>
            <p:cNvCxnSpPr/>
            <p:nvPr/>
          </p:nvCxnSpPr>
          <p:spPr>
            <a:xfrm>
              <a:off x="2136428" y="1688483"/>
              <a:ext cx="2726593" cy="0"/>
            </a:xfrm>
            <a:prstGeom prst="line">
              <a:avLst/>
            </a:prstGeom>
            <a:ln>
              <a:solidFill>
                <a:srgbClr val="0070C0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444169C-7987-B341-8ADA-D8F505307430}"/>
                </a:ext>
              </a:extLst>
            </p:cNvPr>
            <p:cNvSpPr/>
            <p:nvPr/>
          </p:nvSpPr>
          <p:spPr>
            <a:xfrm>
              <a:off x="2120445" y="1368178"/>
              <a:ext cx="1621522" cy="323141"/>
            </a:xfrm>
            <a:prstGeom prst="rect">
              <a:avLst/>
            </a:prstGeom>
          </p:spPr>
          <p:txBody>
            <a:bodyPr wrap="square" lIns="68555" tIns="34278" rIns="68555" bIns="34278">
              <a:spAutoFit/>
            </a:bodyPr>
            <a:lstStyle/>
            <a:p>
              <a:r>
                <a:rPr lang="zh-CN" altLang="en-US" sz="165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判断参数</a:t>
              </a:r>
              <a:endParaRPr lang="en-US" altLang="zh-CN" sz="165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矩形 47">
              <a:extLst>
                <a:ext uri="{FF2B5EF4-FFF2-40B4-BE49-F238E27FC236}">
                  <a16:creationId xmlns:a16="http://schemas.microsoft.com/office/drawing/2014/main" id="{EE4920F5-4734-E440-8E71-A7A997CC5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6148" y="1693683"/>
              <a:ext cx="5198474" cy="246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55" tIns="34278" rIns="68555" bIns="34278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1050" err="1">
                  <a:solidFill>
                    <a:schemeClr val="tx1">
                      <a:lumMod val="85000"/>
                      <a:lumOff val="15000"/>
                    </a:schemeClr>
                  </a:solidFill>
                  <a:sym typeface="微软雅黑" pitchFamily="34" charset="-122"/>
                </a:rPr>
                <a:t>MaxConcurrentRequests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sym typeface="微软雅黑" pitchFamily="34" charset="-122"/>
                </a:rPr>
                <a:t>、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sym typeface="微软雅黑" pitchFamily="34" charset="-122"/>
                </a:rPr>
                <a:t>Timeout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sym typeface="微软雅黑" pitchFamily="34" charset="-122"/>
                </a:rPr>
                <a:t>、</a:t>
              </a:r>
              <a:r>
                <a:rPr lang="en-US" altLang="zh-CN" sz="1050" err="1">
                  <a:solidFill>
                    <a:schemeClr val="tx1">
                      <a:lumMod val="85000"/>
                      <a:lumOff val="15000"/>
                    </a:schemeClr>
                  </a:solidFill>
                  <a:sym typeface="微软雅黑" pitchFamily="34" charset="-122"/>
                </a:rPr>
                <a:t>ErrorPercentThreshold</a:t>
              </a:r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endParaRPr>
            </a:p>
          </p:txBody>
        </p:sp>
        <p:cxnSp>
          <p:nvCxnSpPr>
            <p:cNvPr id="13" name="直接连接符 117">
              <a:extLst>
                <a:ext uri="{FF2B5EF4-FFF2-40B4-BE49-F238E27FC236}">
                  <a16:creationId xmlns:a16="http://schemas.microsoft.com/office/drawing/2014/main" id="{12D4A8D6-80E4-A243-B2B8-E0D394CFD0E3}"/>
                </a:ext>
              </a:extLst>
            </p:cNvPr>
            <p:cNvCxnSpPr/>
            <p:nvPr/>
          </p:nvCxnSpPr>
          <p:spPr>
            <a:xfrm>
              <a:off x="2136428" y="2998820"/>
              <a:ext cx="2726593" cy="0"/>
            </a:xfrm>
            <a:prstGeom prst="line">
              <a:avLst/>
            </a:prstGeom>
            <a:ln>
              <a:solidFill>
                <a:srgbClr val="0070C0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C2B8559-7290-F643-873E-7A09EF94E6FF}"/>
                </a:ext>
              </a:extLst>
            </p:cNvPr>
            <p:cNvSpPr/>
            <p:nvPr/>
          </p:nvSpPr>
          <p:spPr>
            <a:xfrm>
              <a:off x="2136428" y="2624506"/>
              <a:ext cx="984835" cy="323141"/>
            </a:xfrm>
            <a:prstGeom prst="rect">
              <a:avLst/>
            </a:prstGeom>
          </p:spPr>
          <p:txBody>
            <a:bodyPr wrap="none" lIns="68555" tIns="34278" rIns="68555" bIns="34278">
              <a:spAutoFit/>
            </a:bodyPr>
            <a:lstStyle/>
            <a:p>
              <a:r>
                <a:rPr lang="zh-CN" altLang="en-US" sz="165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保护窗口</a:t>
              </a:r>
              <a:endParaRPr lang="en-US" altLang="zh-CN" sz="165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矩形 47">
              <a:extLst>
                <a:ext uri="{FF2B5EF4-FFF2-40B4-BE49-F238E27FC236}">
                  <a16:creationId xmlns:a16="http://schemas.microsoft.com/office/drawing/2014/main" id="{F8337BC2-5634-F640-8CA1-FD3DA9A60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371" y="3005130"/>
              <a:ext cx="3849782" cy="246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55" tIns="34278" rIns="68555" bIns="34278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sym typeface="微软雅黑" pitchFamily="34" charset="-122"/>
                </a:rPr>
                <a:t>保护窗口时长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673E7EC-18D7-A845-BEC5-42FE489B2A6C}"/>
                </a:ext>
              </a:extLst>
            </p:cNvPr>
            <p:cNvSpPr txBox="1"/>
            <p:nvPr/>
          </p:nvSpPr>
          <p:spPr>
            <a:xfrm>
              <a:off x="2614546" y="1485677"/>
              <a:ext cx="18473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/>
            </a:p>
          </p:txBody>
        </p:sp>
        <p:cxnSp>
          <p:nvCxnSpPr>
            <p:cNvPr id="18" name="直接连接符 117">
              <a:extLst>
                <a:ext uri="{FF2B5EF4-FFF2-40B4-BE49-F238E27FC236}">
                  <a16:creationId xmlns:a16="http://schemas.microsoft.com/office/drawing/2014/main" id="{E25394A6-C34F-4C4D-93DE-C675AFCBBDAE}"/>
                </a:ext>
              </a:extLst>
            </p:cNvPr>
            <p:cNvCxnSpPr/>
            <p:nvPr/>
          </p:nvCxnSpPr>
          <p:spPr>
            <a:xfrm>
              <a:off x="2136428" y="4230315"/>
              <a:ext cx="2726593" cy="0"/>
            </a:xfrm>
            <a:prstGeom prst="line">
              <a:avLst/>
            </a:prstGeom>
            <a:ln>
              <a:solidFill>
                <a:srgbClr val="0070C0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DCAF535-103D-6A49-906C-DB2176C15BF7}"/>
                </a:ext>
              </a:extLst>
            </p:cNvPr>
            <p:cNvSpPr/>
            <p:nvPr/>
          </p:nvSpPr>
          <p:spPr>
            <a:xfrm>
              <a:off x="2088371" y="3851128"/>
              <a:ext cx="984835" cy="323141"/>
            </a:xfrm>
            <a:prstGeom prst="rect">
              <a:avLst/>
            </a:prstGeom>
          </p:spPr>
          <p:txBody>
            <a:bodyPr wrap="none" lIns="68555" tIns="34278" rIns="68555" bIns="34278">
              <a:spAutoFit/>
            </a:bodyPr>
            <a:lstStyle/>
            <a:p>
              <a:r>
                <a:rPr lang="zh-CN" altLang="en-US" sz="165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保护动作</a:t>
              </a:r>
              <a:endParaRPr lang="en-US" altLang="zh-CN" sz="165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矩形 47">
              <a:extLst>
                <a:ext uri="{FF2B5EF4-FFF2-40B4-BE49-F238E27FC236}">
                  <a16:creationId xmlns:a16="http://schemas.microsoft.com/office/drawing/2014/main" id="{9DFF7742-FF4A-7344-AEEB-84EE26B16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371" y="4244041"/>
              <a:ext cx="2483629" cy="440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55" tIns="34278" rIns="68555" bIns="34278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sym typeface="微软雅黑" pitchFamily="34" charset="-122"/>
                </a:rPr>
                <a:t>user</a:t>
              </a:r>
              <a:r>
                <a:rPr lang="zh-CN" altLang="en-US" sz="1050">
                  <a:solidFill>
                    <a:schemeClr val="tx1">
                      <a:lumMod val="85000"/>
                      <a:lumOff val="15000"/>
                    </a:schemeClr>
                  </a:solidFill>
                  <a:sym typeface="微软雅黑" pitchFamily="34" charset="-122"/>
                </a:rPr>
                <a:t> </a:t>
              </a:r>
              <a:r>
                <a:rPr lang="en-US" altLang="zh-CN" sz="1050">
                  <a:solidFill>
                    <a:schemeClr val="tx1">
                      <a:lumMod val="85000"/>
                      <a:lumOff val="15000"/>
                    </a:schemeClr>
                  </a:solidFill>
                  <a:sym typeface="微软雅黑" pitchFamily="34" charset="-122"/>
                </a:rPr>
                <a:t>command</a:t>
              </a:r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endParaRPr lang="zh-CN" altLang="en-US" sz="105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644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5" name="PA_等腰三角形 55">
            <a:extLst>
              <a:ext uri="{FF2B5EF4-FFF2-40B4-BE49-F238E27FC236}">
                <a16:creationId xmlns:a16="http://schemas.microsoft.com/office/drawing/2014/main" id="{105C9C2B-F8DA-274A-B354-9EDC1BBC36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7" name="直接连接符 7">
            <a:extLst>
              <a:ext uri="{FF2B5EF4-FFF2-40B4-BE49-F238E27FC236}">
                <a16:creationId xmlns:a16="http://schemas.microsoft.com/office/drawing/2014/main" id="{C2707C05-D63A-7846-AF0C-29C168E7BFB8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83304998-93D4-8F49-A0E6-E2A32DEE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r>
              <a:rPr lang="zh-CN" altLang="en-US" sz="2100" b="1"/>
              <a:t>优雅退出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4A11F9-D2BD-2D4B-9EAF-523B8333E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88" y="817151"/>
            <a:ext cx="3850845" cy="18951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DE6EA03-6CA0-B349-906E-E2FC9E211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503" y="832268"/>
            <a:ext cx="3850846" cy="18951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799250-DAAE-614E-8065-83FEA9BA8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88" y="2858148"/>
            <a:ext cx="3850845" cy="18951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CF881B-25EA-AB40-80C0-2833803F8F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503" y="2858148"/>
            <a:ext cx="3850846" cy="189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9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pPr algn="l"/>
            <a:r>
              <a:rPr lang="en-US" altLang="zh-CN" sz="2100" b="1" dirty="0" err="1"/>
              <a:t>Dubbogo</a:t>
            </a:r>
            <a:r>
              <a:rPr lang="zh-CN" altLang="en-US" sz="2100" b="1"/>
              <a:t>缘起</a:t>
            </a:r>
          </a:p>
        </p:txBody>
      </p:sp>
      <p:sp>
        <p:nvSpPr>
          <p:cNvPr id="9" name="PA_等腰三角形 55">
            <a:extLst>
              <a:ext uri="{FF2B5EF4-FFF2-40B4-BE49-F238E27FC236}">
                <a16:creationId xmlns:a16="http://schemas.microsoft.com/office/drawing/2014/main" id="{4FEC2CC0-AB0D-DF41-9436-AC2E29AEE8D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1" name="直接连接符 7">
            <a:extLst>
              <a:ext uri="{FF2B5EF4-FFF2-40B4-BE49-F238E27FC236}">
                <a16:creationId xmlns:a16="http://schemas.microsoft.com/office/drawing/2014/main" id="{26310BFE-8980-EC4C-8A9A-8DA7521EC0A5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609D4F7-BE9C-E941-8FCB-D15773DBFF70}"/>
              </a:ext>
            </a:extLst>
          </p:cNvPr>
          <p:cNvGrpSpPr/>
          <p:nvPr/>
        </p:nvGrpSpPr>
        <p:grpSpPr>
          <a:xfrm>
            <a:off x="956441" y="1378084"/>
            <a:ext cx="6618774" cy="2995279"/>
            <a:chOff x="956441" y="1378084"/>
            <a:chExt cx="6618774" cy="2995279"/>
          </a:xfrm>
        </p:grpSpPr>
        <p:sp>
          <p:nvSpPr>
            <p:cNvPr id="3" name="文本框 2"/>
            <p:cNvSpPr txBox="1"/>
            <p:nvPr/>
          </p:nvSpPr>
          <p:spPr>
            <a:xfrm>
              <a:off x="2472672" y="1378084"/>
              <a:ext cx="5102543" cy="571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013"/>
            </a:p>
            <a:p>
              <a:endParaRPr lang="zh-CN" altLang="en-US" sz="210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15C7156-531E-E945-89A5-D047783F84CF}"/>
                </a:ext>
              </a:extLst>
            </p:cNvPr>
            <p:cNvSpPr/>
            <p:nvPr/>
          </p:nvSpPr>
          <p:spPr>
            <a:xfrm>
              <a:off x="1666251" y="2933309"/>
              <a:ext cx="1048498" cy="5199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err="1"/>
                <a:t>GoGateway</a:t>
              </a:r>
              <a:endParaRPr kumimoji="1" lang="en-US" altLang="zh-CN" sz="1400"/>
            </a:p>
            <a:p>
              <a:pPr algn="ctr"/>
              <a:r>
                <a:rPr kumimoji="1" lang="en-US" altLang="zh-CN" sz="1400"/>
                <a:t>Proxy</a:t>
              </a:r>
              <a:endParaRPr kumimoji="1" lang="zh-CN" altLang="en-US" sz="1400"/>
            </a:p>
          </p:txBody>
        </p:sp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D343A30F-4E9B-5D49-A004-B8039285D741}"/>
                </a:ext>
              </a:extLst>
            </p:cNvPr>
            <p:cNvSpPr/>
            <p:nvPr/>
          </p:nvSpPr>
          <p:spPr>
            <a:xfrm>
              <a:off x="1666251" y="1887057"/>
              <a:ext cx="1048498" cy="3667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/>
                <a:t>Gateway</a:t>
              </a:r>
              <a:endParaRPr kumimoji="1" lang="zh-CN" altLang="en-US" sz="1400"/>
            </a:p>
          </p:txBody>
        </p:sp>
        <p:sp>
          <p:nvSpPr>
            <p:cNvPr id="22" name="七边形 21">
              <a:extLst>
                <a:ext uri="{FF2B5EF4-FFF2-40B4-BE49-F238E27FC236}">
                  <a16:creationId xmlns:a16="http://schemas.microsoft.com/office/drawing/2014/main" id="{ED3650F4-7AFD-324A-A209-8E808F9200F3}"/>
                </a:ext>
              </a:extLst>
            </p:cNvPr>
            <p:cNvSpPr/>
            <p:nvPr/>
          </p:nvSpPr>
          <p:spPr>
            <a:xfrm>
              <a:off x="6306662" y="1759290"/>
              <a:ext cx="1048498" cy="934747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Service0</a:t>
              </a:r>
              <a:endParaRPr kumimoji="1" lang="zh-CN" altLang="en-US"/>
            </a:p>
          </p:txBody>
        </p:sp>
        <p:sp>
          <p:nvSpPr>
            <p:cNvPr id="23" name="菱形 22">
              <a:extLst>
                <a:ext uri="{FF2B5EF4-FFF2-40B4-BE49-F238E27FC236}">
                  <a16:creationId xmlns:a16="http://schemas.microsoft.com/office/drawing/2014/main" id="{C2A978EF-2F19-7343-9667-CAF2795B66FF}"/>
                </a:ext>
              </a:extLst>
            </p:cNvPr>
            <p:cNvSpPr/>
            <p:nvPr/>
          </p:nvSpPr>
          <p:spPr>
            <a:xfrm>
              <a:off x="3733323" y="2336818"/>
              <a:ext cx="1554768" cy="756695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/>
                <a:t>S</a:t>
              </a:r>
              <a:r>
                <a:rPr kumimoji="1" lang="en-US" altLang="zh-CN" sz="1200"/>
                <a:t>0-Proxy</a:t>
              </a:r>
              <a:endParaRPr kumimoji="1" lang="zh-CN" altLang="en-US" sz="1200"/>
            </a:p>
          </p:txBody>
        </p:sp>
        <p:sp>
          <p:nvSpPr>
            <p:cNvPr id="24" name="菱形 23">
              <a:extLst>
                <a:ext uri="{FF2B5EF4-FFF2-40B4-BE49-F238E27FC236}">
                  <a16:creationId xmlns:a16="http://schemas.microsoft.com/office/drawing/2014/main" id="{251C0CDA-3B37-4748-A203-28CEA11F426C}"/>
                </a:ext>
              </a:extLst>
            </p:cNvPr>
            <p:cNvSpPr/>
            <p:nvPr/>
          </p:nvSpPr>
          <p:spPr>
            <a:xfrm>
              <a:off x="3733323" y="3305988"/>
              <a:ext cx="1554768" cy="756695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/>
                <a:t>S</a:t>
              </a:r>
              <a:r>
                <a:rPr kumimoji="1" lang="en-US" altLang="zh-CN" sz="1200"/>
                <a:t>1-Proxy</a:t>
              </a:r>
              <a:endParaRPr kumimoji="1" lang="zh-CN" altLang="en-US" sz="1200"/>
            </a:p>
          </p:txBody>
        </p:sp>
        <p:sp>
          <p:nvSpPr>
            <p:cNvPr id="25" name="七边形 24">
              <a:extLst>
                <a:ext uri="{FF2B5EF4-FFF2-40B4-BE49-F238E27FC236}">
                  <a16:creationId xmlns:a16="http://schemas.microsoft.com/office/drawing/2014/main" id="{460A9391-C6B4-B143-9778-6B41BC28E12A}"/>
                </a:ext>
              </a:extLst>
            </p:cNvPr>
            <p:cNvSpPr/>
            <p:nvPr/>
          </p:nvSpPr>
          <p:spPr>
            <a:xfrm>
              <a:off x="6306665" y="3438616"/>
              <a:ext cx="1048498" cy="934747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Service1</a:t>
              </a:r>
              <a:endParaRPr kumimoji="1" lang="zh-CN" altLang="en-US"/>
            </a:p>
          </p:txBody>
        </p:sp>
        <p:sp>
          <p:nvSpPr>
            <p:cNvPr id="26" name="下箭头 25">
              <a:extLst>
                <a:ext uri="{FF2B5EF4-FFF2-40B4-BE49-F238E27FC236}">
                  <a16:creationId xmlns:a16="http://schemas.microsoft.com/office/drawing/2014/main" id="{13FCC71E-6608-C84A-A362-D6CED68179B4}"/>
                </a:ext>
              </a:extLst>
            </p:cNvPr>
            <p:cNvSpPr/>
            <p:nvPr/>
          </p:nvSpPr>
          <p:spPr>
            <a:xfrm>
              <a:off x="2152806" y="2271292"/>
              <a:ext cx="138445" cy="662198"/>
            </a:xfrm>
            <a:prstGeom prst="downArrow">
              <a:avLst>
                <a:gd name="adj1" fmla="val 33545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8" name="肘形连接符 27">
              <a:extLst>
                <a:ext uri="{FF2B5EF4-FFF2-40B4-BE49-F238E27FC236}">
                  <a16:creationId xmlns:a16="http://schemas.microsoft.com/office/drawing/2014/main" id="{B2A49CDC-1D68-594F-977F-A0BFE829E16D}"/>
                </a:ext>
              </a:extLst>
            </p:cNvPr>
            <p:cNvCxnSpPr>
              <a:cxnSpLocks/>
              <a:stCxn id="24" idx="3"/>
              <a:endCxn id="25" idx="4"/>
            </p:cNvCxnSpPr>
            <p:nvPr/>
          </p:nvCxnSpPr>
          <p:spPr>
            <a:xfrm>
              <a:off x="5288091" y="3684336"/>
              <a:ext cx="1018571" cy="35542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曲线连接符 30">
              <a:extLst>
                <a:ext uri="{FF2B5EF4-FFF2-40B4-BE49-F238E27FC236}">
                  <a16:creationId xmlns:a16="http://schemas.microsoft.com/office/drawing/2014/main" id="{F735FEE8-5D0F-4446-B809-FF47EE3D2047}"/>
                </a:ext>
              </a:extLst>
            </p:cNvPr>
            <p:cNvCxnSpPr>
              <a:cxnSpLocks/>
              <a:stCxn id="15" idx="3"/>
              <a:endCxn id="23" idx="1"/>
            </p:cNvCxnSpPr>
            <p:nvPr/>
          </p:nvCxnSpPr>
          <p:spPr>
            <a:xfrm flipV="1">
              <a:off x="2714749" y="2715166"/>
              <a:ext cx="1018574" cy="478115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曲线连接符 33">
              <a:extLst>
                <a:ext uri="{FF2B5EF4-FFF2-40B4-BE49-F238E27FC236}">
                  <a16:creationId xmlns:a16="http://schemas.microsoft.com/office/drawing/2014/main" id="{00B385CA-333A-7645-A660-47411E763FFD}"/>
                </a:ext>
              </a:extLst>
            </p:cNvPr>
            <p:cNvCxnSpPr>
              <a:cxnSpLocks/>
              <a:stCxn id="15" idx="3"/>
              <a:endCxn id="24" idx="1"/>
            </p:cNvCxnSpPr>
            <p:nvPr/>
          </p:nvCxnSpPr>
          <p:spPr>
            <a:xfrm>
              <a:off x="2714749" y="3193281"/>
              <a:ext cx="1018574" cy="491055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肘形连接符 38">
              <a:extLst>
                <a:ext uri="{FF2B5EF4-FFF2-40B4-BE49-F238E27FC236}">
                  <a16:creationId xmlns:a16="http://schemas.microsoft.com/office/drawing/2014/main" id="{9FC64458-1EFC-9E47-A9CF-81EC7723E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8091" y="2328739"/>
              <a:ext cx="1018568" cy="38642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右箭头 46">
              <a:extLst>
                <a:ext uri="{FF2B5EF4-FFF2-40B4-BE49-F238E27FC236}">
                  <a16:creationId xmlns:a16="http://schemas.microsoft.com/office/drawing/2014/main" id="{127A8926-ED6E-FC46-A243-3D9FA84B9063}"/>
                </a:ext>
              </a:extLst>
            </p:cNvPr>
            <p:cNvSpPr/>
            <p:nvPr/>
          </p:nvSpPr>
          <p:spPr>
            <a:xfrm>
              <a:off x="956441" y="2014215"/>
              <a:ext cx="709808" cy="983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7644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5" name="PA_等腰三角形 55">
            <a:extLst>
              <a:ext uri="{FF2B5EF4-FFF2-40B4-BE49-F238E27FC236}">
                <a16:creationId xmlns:a16="http://schemas.microsoft.com/office/drawing/2014/main" id="{105C9C2B-F8DA-274A-B354-9EDC1BBC36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7" name="直接连接符 7">
            <a:extLst>
              <a:ext uri="{FF2B5EF4-FFF2-40B4-BE49-F238E27FC236}">
                <a16:creationId xmlns:a16="http://schemas.microsoft.com/office/drawing/2014/main" id="{C2707C05-D63A-7846-AF0C-29C168E7BFB8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83304998-93D4-8F49-A0E6-E2A32DEE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r>
              <a:rPr lang="zh-CN" altLang="en-US" sz="2100" b="1"/>
              <a:t>优雅退出</a:t>
            </a:r>
            <a:r>
              <a:rPr lang="en-US" altLang="zh-CN" sz="2100" b="1"/>
              <a:t>—</a:t>
            </a:r>
            <a:r>
              <a:rPr lang="zh-CN" altLang="en-US" sz="2100" b="1"/>
              <a:t>等待时长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DD982B-82A3-334F-BAAD-40CE65A3D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54" y="921796"/>
            <a:ext cx="6205576" cy="342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3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36304" y="1715685"/>
            <a:ext cx="3768191" cy="1404581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513623" y="1989904"/>
            <a:ext cx="2389004" cy="9081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>
              <a:ea typeface="微软雅黑"/>
            </a:endParaRPr>
          </a:p>
        </p:txBody>
      </p:sp>
      <p:sp>
        <p:nvSpPr>
          <p:cNvPr id="15" name="TextBox 56"/>
          <p:cNvSpPr txBox="1"/>
          <p:nvPr/>
        </p:nvSpPr>
        <p:spPr>
          <a:xfrm>
            <a:off x="3806071" y="2130592"/>
            <a:ext cx="1804108" cy="574765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>
                <a:solidFill>
                  <a:srgbClr val="0070C0"/>
                </a:solidFill>
                <a:latin typeface="微软雅黑"/>
                <a:ea typeface="微软雅黑"/>
              </a:rPr>
              <a:t>未来上云</a:t>
            </a:r>
          </a:p>
        </p:txBody>
      </p:sp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8" name="PA_等腰三角形 55">
            <a:extLst>
              <a:ext uri="{FF2B5EF4-FFF2-40B4-BE49-F238E27FC236}">
                <a16:creationId xmlns:a16="http://schemas.microsoft.com/office/drawing/2014/main" id="{1286F6EB-303A-E242-B926-AE84E2FD4C8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30" name="直接连接符 7">
            <a:extLst>
              <a:ext uri="{FF2B5EF4-FFF2-40B4-BE49-F238E27FC236}">
                <a16:creationId xmlns:a16="http://schemas.microsoft.com/office/drawing/2014/main" id="{75C21F80-E652-6D48-9F36-CABA0583C4B4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848F39BD-1CDA-B446-9648-C0B46A7F7ABB}"/>
              </a:ext>
            </a:extLst>
          </p:cNvPr>
          <p:cNvSpPr txBox="1"/>
          <p:nvPr/>
        </p:nvSpPr>
        <p:spPr>
          <a:xfrm>
            <a:off x="323868" y="161742"/>
            <a:ext cx="377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>
                <a:solidFill>
                  <a:srgbClr val="0070C0"/>
                </a:solidFill>
              </a:rPr>
              <a:t>Bridge the gap between Java and Go</a:t>
            </a:r>
            <a:endParaRPr kumimoji="1" lang="zh-CN" altLang="en-US" sz="1800">
              <a:solidFill>
                <a:srgbClr val="0070C0"/>
              </a:solidFill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11556EA-E357-A84B-BD8A-30762F06780C}"/>
              </a:ext>
            </a:extLst>
          </p:cNvPr>
          <p:cNvGrpSpPr/>
          <p:nvPr/>
        </p:nvGrpSpPr>
        <p:grpSpPr>
          <a:xfrm>
            <a:off x="0" y="758828"/>
            <a:ext cx="1314630" cy="1314956"/>
            <a:chOff x="1041891" y="2887277"/>
            <a:chExt cx="1036261" cy="1036518"/>
          </a:xfrm>
          <a:solidFill>
            <a:srgbClr val="0070C0"/>
          </a:solidFill>
        </p:grpSpPr>
        <p:sp>
          <p:nvSpPr>
            <p:cNvPr id="47" name="Oval 53">
              <a:extLst>
                <a:ext uri="{FF2B5EF4-FFF2-40B4-BE49-F238E27FC236}">
                  <a16:creationId xmlns:a16="http://schemas.microsoft.com/office/drawing/2014/main" id="{58392225-730C-A144-98EB-79E3DD2C6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891" y="2887277"/>
              <a:ext cx="1036261" cy="1036518"/>
            </a:xfrm>
            <a:prstGeom prst="ellipse">
              <a:avLst/>
            </a:prstGeom>
            <a:grpFill/>
            <a:ln w="889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 Box 58">
              <a:extLst>
                <a:ext uri="{FF2B5EF4-FFF2-40B4-BE49-F238E27FC236}">
                  <a16:creationId xmlns:a16="http://schemas.microsoft.com/office/drawing/2014/main" id="{387FAB5E-74CB-474D-9D95-9222FBEED3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282" y="3069495"/>
              <a:ext cx="782803" cy="636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4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285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5" name="PA_等腰三角形 55">
            <a:extLst>
              <a:ext uri="{FF2B5EF4-FFF2-40B4-BE49-F238E27FC236}">
                <a16:creationId xmlns:a16="http://schemas.microsoft.com/office/drawing/2014/main" id="{105C9C2B-F8DA-274A-B354-9EDC1BBC36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7" name="直接连接符 7">
            <a:extLst>
              <a:ext uri="{FF2B5EF4-FFF2-40B4-BE49-F238E27FC236}">
                <a16:creationId xmlns:a16="http://schemas.microsoft.com/office/drawing/2014/main" id="{C2707C05-D63A-7846-AF0C-29C168E7BFB8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83304998-93D4-8F49-A0E6-E2A32DEE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 fontScale="90000"/>
          </a:bodyPr>
          <a:lstStyle/>
          <a:p>
            <a:r>
              <a:rPr lang="en-US" altLang="zh-CN" sz="2100" b="1" err="1"/>
              <a:t>kubernetes</a:t>
            </a:r>
            <a:r>
              <a:rPr lang="zh-CN" altLang="en-US" sz="2100" b="1"/>
              <a:t> 注册中心：</a:t>
            </a:r>
            <a:r>
              <a:rPr lang="en-US" altLang="zh-CN" sz="2100" b="1"/>
              <a:t>k8s</a:t>
            </a:r>
            <a:r>
              <a:rPr lang="zh-CN" altLang="en-US" sz="2100" b="1"/>
              <a:t> </a:t>
            </a:r>
            <a:r>
              <a:rPr lang="en-US" altLang="zh-CN" sz="2100" b="1"/>
              <a:t>service</a:t>
            </a:r>
            <a:r>
              <a:rPr lang="zh-CN" altLang="en-US" sz="2100" b="1"/>
              <a:t> </a:t>
            </a:r>
            <a:r>
              <a:rPr lang="en-US" altLang="zh-CN" sz="2100" b="1"/>
              <a:t>vs</a:t>
            </a:r>
            <a:r>
              <a:rPr lang="zh-CN" altLang="en-US" sz="2100" b="1"/>
              <a:t> </a:t>
            </a:r>
            <a:r>
              <a:rPr lang="en-US" altLang="zh-CN" sz="2100" b="1" err="1"/>
              <a:t>dubbo</a:t>
            </a:r>
            <a:r>
              <a:rPr lang="zh-CN" altLang="en-US" sz="2100" b="1"/>
              <a:t> </a:t>
            </a:r>
            <a:r>
              <a:rPr lang="en-US" altLang="zh-CN" sz="2100" b="1"/>
              <a:t>interface</a:t>
            </a:r>
            <a:endParaRPr lang="zh-CN" altLang="en-US" sz="2100" b="1"/>
          </a:p>
        </p:txBody>
      </p:sp>
      <p:cxnSp>
        <p:nvCxnSpPr>
          <p:cNvPr id="19" name="直接连接符 113">
            <a:extLst>
              <a:ext uri="{FF2B5EF4-FFF2-40B4-BE49-F238E27FC236}">
                <a16:creationId xmlns:a16="http://schemas.microsoft.com/office/drawing/2014/main" id="{83AAC6BB-F669-1C4E-BF3B-900010BC4904}"/>
              </a:ext>
            </a:extLst>
          </p:cNvPr>
          <p:cNvCxnSpPr>
            <a:cxnSpLocks/>
          </p:cNvCxnSpPr>
          <p:nvPr/>
        </p:nvCxnSpPr>
        <p:spPr>
          <a:xfrm>
            <a:off x="990399" y="2566722"/>
            <a:ext cx="4103077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8476A9A3-94F0-CC4B-8A37-05C4E1C66375}"/>
              </a:ext>
            </a:extLst>
          </p:cNvPr>
          <p:cNvSpPr txBox="1"/>
          <p:nvPr/>
        </p:nvSpPr>
        <p:spPr>
          <a:xfrm>
            <a:off x="902950" y="2103807"/>
            <a:ext cx="19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err="1"/>
              <a:t>dubbo</a:t>
            </a:r>
            <a:r>
              <a:rPr kumimoji="1" lang="zh-CN" altLang="en-US" sz="1800"/>
              <a:t> </a:t>
            </a:r>
            <a:r>
              <a:rPr kumimoji="1" lang="en-US" altLang="zh-CN" sz="1800"/>
              <a:t>interface</a:t>
            </a:r>
            <a:r>
              <a:rPr kumimoji="1" lang="zh-CN" altLang="en-US" sz="1800"/>
              <a:t>：</a:t>
            </a:r>
          </a:p>
        </p:txBody>
      </p:sp>
      <p:cxnSp>
        <p:nvCxnSpPr>
          <p:cNvPr id="12" name="直接连接符 113">
            <a:extLst>
              <a:ext uri="{FF2B5EF4-FFF2-40B4-BE49-F238E27FC236}">
                <a16:creationId xmlns:a16="http://schemas.microsoft.com/office/drawing/2014/main" id="{31B4FA9B-91FC-F84B-9972-04C0DA1DBF08}"/>
              </a:ext>
            </a:extLst>
          </p:cNvPr>
          <p:cNvCxnSpPr>
            <a:cxnSpLocks/>
          </p:cNvCxnSpPr>
          <p:nvPr/>
        </p:nvCxnSpPr>
        <p:spPr>
          <a:xfrm>
            <a:off x="981485" y="1728006"/>
            <a:ext cx="4103077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D3B5850-3476-234D-85A0-DFF753204F3E}"/>
              </a:ext>
            </a:extLst>
          </p:cNvPr>
          <p:cNvSpPr txBox="1"/>
          <p:nvPr/>
        </p:nvSpPr>
        <p:spPr>
          <a:xfrm>
            <a:off x="902950" y="1318381"/>
            <a:ext cx="4437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/>
              <a:t>k8s</a:t>
            </a:r>
            <a:r>
              <a:rPr kumimoji="1" lang="zh-CN" altLang="en-US" sz="1800"/>
              <a:t> </a:t>
            </a:r>
            <a:r>
              <a:rPr kumimoji="1" lang="en-US" altLang="zh-CN" sz="1800"/>
              <a:t>service</a:t>
            </a:r>
            <a:r>
              <a:rPr kumimoji="1" lang="zh-CN" altLang="en-US" sz="1800"/>
              <a:t>：一套完全独立的服务管理体系</a:t>
            </a:r>
          </a:p>
        </p:txBody>
      </p:sp>
      <p:sp>
        <p:nvSpPr>
          <p:cNvPr id="14" name="矩形 47">
            <a:extLst>
              <a:ext uri="{FF2B5EF4-FFF2-40B4-BE49-F238E27FC236}">
                <a16:creationId xmlns:a16="http://schemas.microsoft.com/office/drawing/2014/main" id="{ECBFD344-7320-5042-9801-1E44BB49B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950" y="2497733"/>
            <a:ext cx="4931542" cy="95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105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/>
              <a:t>key:</a:t>
            </a:r>
            <a:r>
              <a:rPr lang="zh-CN" altLang="en-US" sz="1400"/>
              <a:t> </a:t>
            </a:r>
            <a:r>
              <a:rPr lang="en-US" altLang="zh-CN" sz="1400"/>
              <a:t>interface/version/group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value: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CN" sz="1400" err="1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ip:port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/revision/ service/method/role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16" name="直接连接符 113">
            <a:extLst>
              <a:ext uri="{FF2B5EF4-FFF2-40B4-BE49-F238E27FC236}">
                <a16:creationId xmlns:a16="http://schemas.microsoft.com/office/drawing/2014/main" id="{1B9C9EEB-0859-9746-999D-84C83D7B41E5}"/>
              </a:ext>
            </a:extLst>
          </p:cNvPr>
          <p:cNvCxnSpPr>
            <a:cxnSpLocks/>
          </p:cNvCxnSpPr>
          <p:nvPr/>
        </p:nvCxnSpPr>
        <p:spPr>
          <a:xfrm>
            <a:off x="994185" y="4255306"/>
            <a:ext cx="4103077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7B4583A-5967-624F-BAF4-90D61B5E3BEE}"/>
              </a:ext>
            </a:extLst>
          </p:cNvPr>
          <p:cNvSpPr txBox="1"/>
          <p:nvPr/>
        </p:nvSpPr>
        <p:spPr>
          <a:xfrm>
            <a:off x="902950" y="3737797"/>
            <a:ext cx="6030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/>
              <a:t>k8s</a:t>
            </a:r>
            <a:r>
              <a:rPr kumimoji="1" lang="zh-CN" altLang="en-US" sz="1800"/>
              <a:t> </a:t>
            </a:r>
            <a:r>
              <a:rPr kumimoji="1" lang="en-US" altLang="zh-CN" sz="1800"/>
              <a:t>service</a:t>
            </a:r>
            <a:r>
              <a:rPr kumimoji="1" lang="zh-CN" altLang="en-US" sz="1800"/>
              <a:t> </a:t>
            </a:r>
            <a:r>
              <a:rPr lang="zh-CN" altLang="en-US" sz="2400" b="1"/>
              <a:t>≈</a:t>
            </a:r>
            <a:r>
              <a:rPr kumimoji="1" lang="zh-CN" altLang="en-US" sz="1800"/>
              <a:t> </a:t>
            </a:r>
            <a:r>
              <a:rPr kumimoji="1" lang="en-US" altLang="zh-CN" sz="1800" err="1"/>
              <a:t>dubbo</a:t>
            </a:r>
            <a:r>
              <a:rPr kumimoji="1" lang="zh-CN" altLang="en-US" sz="1800"/>
              <a:t> </a:t>
            </a:r>
            <a:r>
              <a:rPr kumimoji="1" lang="en-US" altLang="zh-CN" sz="1800"/>
              <a:t>Directory</a:t>
            </a:r>
            <a:r>
              <a:rPr kumimoji="1" lang="zh-CN" altLang="en-US" sz="1800"/>
              <a:t> </a:t>
            </a:r>
            <a:r>
              <a:rPr kumimoji="1" lang="en-US" altLang="zh-CN" sz="1800"/>
              <a:t>+</a:t>
            </a:r>
            <a:r>
              <a:rPr kumimoji="1" lang="zh-CN" altLang="en-US" sz="1800"/>
              <a:t> </a:t>
            </a:r>
            <a:r>
              <a:rPr kumimoji="1" lang="en-US" altLang="zh-CN" sz="1800"/>
              <a:t>Router</a:t>
            </a:r>
            <a:r>
              <a:rPr kumimoji="1" lang="zh-CN" altLang="en-US" sz="1800"/>
              <a:t> </a:t>
            </a:r>
            <a:r>
              <a:rPr kumimoji="1" lang="en-US" altLang="zh-CN" sz="1800"/>
              <a:t>+</a:t>
            </a:r>
            <a:r>
              <a:rPr kumimoji="1" lang="zh-CN" altLang="en-US" sz="1800"/>
              <a:t> </a:t>
            </a:r>
            <a:r>
              <a:rPr kumimoji="1" lang="en-US" altLang="zh-CN" sz="1800"/>
              <a:t>Load</a:t>
            </a:r>
            <a:r>
              <a:rPr kumimoji="1" lang="zh-CN" altLang="en-US" sz="1800"/>
              <a:t> </a:t>
            </a:r>
            <a:r>
              <a:rPr kumimoji="1" lang="en-US" altLang="zh-CN" sz="1800"/>
              <a:t>Balance</a:t>
            </a:r>
            <a:r>
              <a:rPr kumimoji="1" lang="zh-CN" altLang="en-US" sz="1800"/>
              <a:t> </a:t>
            </a:r>
            <a:r>
              <a:rPr kumimoji="1" lang="en-US" altLang="zh-CN" sz="1800"/>
              <a:t>+</a:t>
            </a:r>
            <a:r>
              <a:rPr kumimoji="1" lang="zh-CN" altLang="en-US" sz="1800"/>
              <a:t> </a:t>
            </a:r>
            <a:r>
              <a:rPr kumimoji="1" lang="en-US" altLang="zh-CN" sz="1800"/>
              <a:t>Filter</a:t>
            </a:r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954189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5" name="PA_等腰三角形 55">
            <a:extLst>
              <a:ext uri="{FF2B5EF4-FFF2-40B4-BE49-F238E27FC236}">
                <a16:creationId xmlns:a16="http://schemas.microsoft.com/office/drawing/2014/main" id="{105C9C2B-F8DA-274A-B354-9EDC1BBC36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7" name="直接连接符 7">
            <a:extLst>
              <a:ext uri="{FF2B5EF4-FFF2-40B4-BE49-F238E27FC236}">
                <a16:creationId xmlns:a16="http://schemas.microsoft.com/office/drawing/2014/main" id="{C2707C05-D63A-7846-AF0C-29C168E7BFB8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83304998-93D4-8F49-A0E6-E2A32DEE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r>
              <a:rPr lang="en-US" altLang="zh-CN" sz="2100" b="1" err="1"/>
              <a:t>kubernetes</a:t>
            </a:r>
            <a:r>
              <a:rPr lang="zh-CN" altLang="en-US" sz="2100" b="1"/>
              <a:t> 注册中心：</a:t>
            </a:r>
            <a:r>
              <a:rPr lang="en-US" altLang="zh-CN" sz="2100" b="1"/>
              <a:t>endpoint</a:t>
            </a:r>
            <a:r>
              <a:rPr lang="zh-CN" altLang="en-US" sz="2100" b="1"/>
              <a:t> 维度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FF04A1C-F938-8A4F-863D-A89CDE8241D9}"/>
              </a:ext>
            </a:extLst>
          </p:cNvPr>
          <p:cNvSpPr/>
          <p:nvPr/>
        </p:nvSpPr>
        <p:spPr>
          <a:xfrm>
            <a:off x="11927" y="905570"/>
            <a:ext cx="4140746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err="1">
                <a:solidFill>
                  <a:srgbClr val="333333"/>
                </a:solidFill>
                <a:latin typeface="Open Sans"/>
              </a:rPr>
              <a:t>dubbo</a:t>
            </a:r>
            <a:r>
              <a:rPr lang="en" altLang="zh-CN">
                <a:solidFill>
                  <a:srgbClr val="333333"/>
                </a:solidFill>
                <a:latin typeface="Open Sans"/>
              </a:rPr>
              <a:t>://192.168.3.14:20883/</a:t>
            </a:r>
            <a:r>
              <a:rPr lang="en" altLang="zh-CN" err="1">
                <a:solidFill>
                  <a:srgbClr val="333333"/>
                </a:solidFill>
                <a:latin typeface="Open Sans"/>
              </a:rPr>
              <a:t>org.apache.dubbo.samples.api.GreetingService?anyhost</a:t>
            </a:r>
            <a:r>
              <a:rPr lang="en" altLang="zh-CN">
                <a:solidFill>
                  <a:srgbClr val="333333"/>
                </a:solidFill>
                <a:latin typeface="Open Sans"/>
              </a:rPr>
              <a:t>=</a:t>
            </a:r>
            <a:r>
              <a:rPr lang="en" altLang="zh-CN" err="1">
                <a:solidFill>
                  <a:srgbClr val="333333"/>
                </a:solidFill>
                <a:latin typeface="Open Sans"/>
              </a:rPr>
              <a:t>true&amp;application</a:t>
            </a:r>
            <a:r>
              <a:rPr lang="en" altLang="zh-CN">
                <a:solidFill>
                  <a:srgbClr val="333333"/>
                </a:solidFill>
                <a:latin typeface="Open Sans"/>
              </a:rPr>
              <a:t>=</a:t>
            </a:r>
            <a:r>
              <a:rPr lang="en" altLang="zh-CN" err="1">
                <a:solidFill>
                  <a:srgbClr val="333333"/>
                </a:solidFill>
                <a:latin typeface="Open Sans"/>
              </a:rPr>
              <a:t>demo-provider&amp;application.version</a:t>
            </a:r>
            <a:r>
              <a:rPr lang="en" altLang="zh-CN">
                <a:solidFill>
                  <a:srgbClr val="333333"/>
                </a:solidFill>
                <a:latin typeface="Open Sans"/>
              </a:rPr>
              <a:t>=0.0.0&amp;dubbo=2.0.2&amp;generic=</a:t>
            </a:r>
            <a:r>
              <a:rPr lang="en" altLang="zh-CN" err="1">
                <a:solidFill>
                  <a:srgbClr val="333333"/>
                </a:solidFill>
                <a:latin typeface="Open Sans"/>
              </a:rPr>
              <a:t>false&amp;interface</a:t>
            </a:r>
            <a:r>
              <a:rPr lang="en" altLang="zh-CN">
                <a:solidFill>
                  <a:srgbClr val="333333"/>
                </a:solidFill>
                <a:latin typeface="Open Sans"/>
              </a:rPr>
              <a:t>=</a:t>
            </a:r>
            <a:r>
              <a:rPr lang="en" altLang="zh-CN" err="1">
                <a:solidFill>
                  <a:srgbClr val="333333"/>
                </a:solidFill>
                <a:latin typeface="Open Sans"/>
              </a:rPr>
              <a:t>org.apache.dubbo.samples.api.GreetingService&amp;methods</a:t>
            </a:r>
            <a:r>
              <a:rPr lang="en" altLang="zh-CN">
                <a:solidFill>
                  <a:srgbClr val="333333"/>
                </a:solidFill>
                <a:latin typeface="Open Sans"/>
              </a:rPr>
              <a:t>=</a:t>
            </a:r>
            <a:r>
              <a:rPr lang="en" altLang="zh-CN" err="1">
                <a:solidFill>
                  <a:srgbClr val="333333"/>
                </a:solidFill>
                <a:latin typeface="Open Sans"/>
              </a:rPr>
              <a:t>sayHello&amp;owner</a:t>
            </a:r>
            <a:r>
              <a:rPr lang="en" altLang="zh-CN">
                <a:solidFill>
                  <a:srgbClr val="333333"/>
                </a:solidFill>
                <a:latin typeface="Open Sans"/>
              </a:rPr>
              <a:t>=123_test_30.43.88.104&amp;pid=27065&amp;side=</a:t>
            </a:r>
            <a:r>
              <a:rPr lang="en" altLang="zh-CN" err="1">
                <a:solidFill>
                  <a:srgbClr val="333333"/>
                </a:solidFill>
                <a:latin typeface="Open Sans"/>
              </a:rPr>
              <a:t>provider&amp;timestamp</a:t>
            </a:r>
            <a:r>
              <a:rPr lang="en" altLang="zh-CN">
                <a:solidFill>
                  <a:srgbClr val="333333"/>
                </a:solidFill>
                <a:latin typeface="Open Sans"/>
              </a:rPr>
              <a:t>=1565618479450</a:t>
            </a:r>
            <a:endParaRPr lang="zh-CN" altLang="en-US"/>
          </a:p>
        </p:txBody>
      </p:sp>
      <p:pic>
        <p:nvPicPr>
          <p:cNvPr id="1028" name="Picture 4" descr="CDDC7329-E6A0-4439-B715-FB6BE6F58D96.png">
            <a:extLst>
              <a:ext uri="{FF2B5EF4-FFF2-40B4-BE49-F238E27FC236}">
                <a16:creationId xmlns:a16="http://schemas.microsoft.com/office/drawing/2014/main" id="{283A7349-5B2C-CE41-A928-3130F22DF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599" y="2009560"/>
            <a:ext cx="4979401" cy="313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82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5" name="PA_等腰三角形 55">
            <a:extLst>
              <a:ext uri="{FF2B5EF4-FFF2-40B4-BE49-F238E27FC236}">
                <a16:creationId xmlns:a16="http://schemas.microsoft.com/office/drawing/2014/main" id="{105C9C2B-F8DA-274A-B354-9EDC1BBC36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7" name="直接连接符 7">
            <a:extLst>
              <a:ext uri="{FF2B5EF4-FFF2-40B4-BE49-F238E27FC236}">
                <a16:creationId xmlns:a16="http://schemas.microsoft.com/office/drawing/2014/main" id="{C2707C05-D63A-7846-AF0C-29C168E7BFB8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83304998-93D4-8F49-A0E6-E2A32DEE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r>
              <a:rPr lang="en-US" altLang="zh-CN" sz="2100" b="1"/>
              <a:t>Kubernetes</a:t>
            </a:r>
            <a:r>
              <a:rPr lang="zh-CN" altLang="en-US" sz="2100" b="1"/>
              <a:t> 注册中心： 注册发现</a:t>
            </a:r>
          </a:p>
        </p:txBody>
      </p:sp>
      <p:cxnSp>
        <p:nvCxnSpPr>
          <p:cNvPr id="10" name="直接连接符 113">
            <a:extLst>
              <a:ext uri="{FF2B5EF4-FFF2-40B4-BE49-F238E27FC236}">
                <a16:creationId xmlns:a16="http://schemas.microsoft.com/office/drawing/2014/main" id="{B92D6801-481D-ED45-BF5B-40DC53545D99}"/>
              </a:ext>
            </a:extLst>
          </p:cNvPr>
          <p:cNvCxnSpPr>
            <a:cxnSpLocks/>
          </p:cNvCxnSpPr>
          <p:nvPr/>
        </p:nvCxnSpPr>
        <p:spPr>
          <a:xfrm>
            <a:off x="981485" y="1728006"/>
            <a:ext cx="4103077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433E1EF-73B1-5842-870D-D7604170F4C4}"/>
              </a:ext>
            </a:extLst>
          </p:cNvPr>
          <p:cNvSpPr txBox="1"/>
          <p:nvPr/>
        </p:nvSpPr>
        <p:spPr>
          <a:xfrm>
            <a:off x="902950" y="1318381"/>
            <a:ext cx="739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/>
              <a:t>1</a:t>
            </a:r>
            <a:r>
              <a:rPr kumimoji="1" lang="zh-CN" altLang="en-US" sz="1800"/>
              <a:t> </a:t>
            </a:r>
            <a:r>
              <a:rPr lang="en" altLang="zh-CN" sz="1800"/>
              <a:t>Deployment</a:t>
            </a:r>
            <a:r>
              <a:rPr lang="zh-CN" altLang="en-US" sz="1800"/>
              <a:t> 使用 </a:t>
            </a:r>
            <a:r>
              <a:rPr lang="en" altLang="zh-CN" sz="1800"/>
              <a:t>Downward API</a:t>
            </a:r>
            <a:r>
              <a:rPr lang="zh-CN" altLang="en-US" sz="1800"/>
              <a:t> 将 </a:t>
            </a:r>
            <a:r>
              <a:rPr lang="en" altLang="zh-CN" sz="1800"/>
              <a:t>namespace</a:t>
            </a:r>
            <a:r>
              <a:rPr lang="zh-CN" altLang="en-US" sz="1800"/>
              <a:t> 通过 </a:t>
            </a:r>
            <a:r>
              <a:rPr lang="en-US" altLang="zh-CN" sz="1800"/>
              <a:t>env</a:t>
            </a:r>
            <a:r>
              <a:rPr lang="zh-CN" altLang="en-US" sz="1800"/>
              <a:t> 的形式注入 </a:t>
            </a:r>
            <a:r>
              <a:rPr lang="en-US" altLang="zh-CN" sz="1800"/>
              <a:t>pod</a:t>
            </a:r>
          </a:p>
        </p:txBody>
      </p:sp>
      <p:cxnSp>
        <p:nvCxnSpPr>
          <p:cNvPr id="12" name="直接连接符 113">
            <a:extLst>
              <a:ext uri="{FF2B5EF4-FFF2-40B4-BE49-F238E27FC236}">
                <a16:creationId xmlns:a16="http://schemas.microsoft.com/office/drawing/2014/main" id="{2264D314-F26F-1547-81CB-B721540FCA0A}"/>
              </a:ext>
            </a:extLst>
          </p:cNvPr>
          <p:cNvCxnSpPr>
            <a:cxnSpLocks/>
          </p:cNvCxnSpPr>
          <p:nvPr/>
        </p:nvCxnSpPr>
        <p:spPr>
          <a:xfrm>
            <a:off x="996520" y="2495669"/>
            <a:ext cx="4103077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E5C8512-CE9D-6F4F-A22E-B896C34FB38C}"/>
              </a:ext>
            </a:extLst>
          </p:cNvPr>
          <p:cNvSpPr txBox="1"/>
          <p:nvPr/>
        </p:nvSpPr>
        <p:spPr>
          <a:xfrm>
            <a:off x="917985" y="2086044"/>
            <a:ext cx="6192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/>
              <a:t>2</a:t>
            </a:r>
            <a:r>
              <a:rPr kumimoji="1" lang="zh-CN" altLang="en-US" sz="1800"/>
              <a:t> </a:t>
            </a:r>
            <a:r>
              <a:rPr lang="en-US" altLang="zh-CN" sz="1800"/>
              <a:t>PATCH</a:t>
            </a:r>
            <a:r>
              <a:rPr lang="zh-CN" altLang="en-US" sz="1800"/>
              <a:t> 为 </a:t>
            </a:r>
            <a:r>
              <a:rPr lang="en-US" altLang="zh-CN" sz="1800"/>
              <a:t>pod</a:t>
            </a:r>
            <a:r>
              <a:rPr lang="zh-CN" altLang="en-US" sz="1800"/>
              <a:t> 添加 </a:t>
            </a:r>
            <a:r>
              <a:rPr lang="en-US" altLang="zh-CN" sz="1800"/>
              <a:t>label</a:t>
            </a:r>
            <a:r>
              <a:rPr lang="en-US" altLang="zh-CN" sz="1200"/>
              <a:t>[</a:t>
            </a:r>
            <a:r>
              <a:rPr lang="en" altLang="zh-CN" sz="1200" b="1" err="1"/>
              <a:t>dubbo.io</a:t>
            </a:r>
            <a:r>
              <a:rPr lang="en" altLang="zh-CN" sz="1200" b="1"/>
              <a:t>/label </a:t>
            </a:r>
            <a:r>
              <a:rPr lang="en-US" altLang="zh-CN" sz="1200"/>
              <a:t>:</a:t>
            </a:r>
            <a:r>
              <a:rPr lang="zh-CN" altLang="en-US" sz="1200"/>
              <a:t> </a:t>
            </a:r>
            <a:r>
              <a:rPr lang="en" altLang="zh-CN" sz="1200" b="1" err="1"/>
              <a:t>dubbo.io</a:t>
            </a:r>
            <a:r>
              <a:rPr lang="en" altLang="zh-CN" sz="1200" b="1"/>
              <a:t>-value</a:t>
            </a:r>
            <a:r>
              <a:rPr lang="en-US" altLang="zh-CN" sz="1200" b="1"/>
              <a:t>]</a:t>
            </a:r>
            <a:r>
              <a:rPr lang="en" altLang="zh-CN" sz="1200" b="1"/>
              <a:t> </a:t>
            </a:r>
            <a:r>
              <a:rPr lang="zh-CN" altLang="en-US" sz="1200"/>
              <a:t> </a:t>
            </a:r>
            <a:r>
              <a:rPr lang="zh-CN" altLang="en-US" sz="1800"/>
              <a:t>和 </a:t>
            </a:r>
            <a:r>
              <a:rPr lang="en-US" altLang="zh-CN" sz="1800"/>
              <a:t>annotation</a:t>
            </a:r>
            <a:endParaRPr lang="en" altLang="zh-CN" sz="1800"/>
          </a:p>
          <a:p>
            <a:r>
              <a:rPr lang="zh-CN" altLang="en-US" sz="1200"/>
              <a:t> </a:t>
            </a:r>
          </a:p>
        </p:txBody>
      </p:sp>
      <p:cxnSp>
        <p:nvCxnSpPr>
          <p:cNvPr id="14" name="直接连接符 113">
            <a:extLst>
              <a:ext uri="{FF2B5EF4-FFF2-40B4-BE49-F238E27FC236}">
                <a16:creationId xmlns:a16="http://schemas.microsoft.com/office/drawing/2014/main" id="{763384D5-7C60-C340-B4F1-B8C521D579D8}"/>
              </a:ext>
            </a:extLst>
          </p:cNvPr>
          <p:cNvCxnSpPr>
            <a:cxnSpLocks/>
          </p:cNvCxnSpPr>
          <p:nvPr/>
        </p:nvCxnSpPr>
        <p:spPr>
          <a:xfrm>
            <a:off x="1016158" y="3223038"/>
            <a:ext cx="4103077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B274240-84BB-8249-9B14-37856B48A77A}"/>
              </a:ext>
            </a:extLst>
          </p:cNvPr>
          <p:cNvSpPr txBox="1"/>
          <p:nvPr/>
        </p:nvSpPr>
        <p:spPr>
          <a:xfrm>
            <a:off x="937623" y="2813413"/>
            <a:ext cx="4644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/>
              <a:t>3</a:t>
            </a:r>
            <a:r>
              <a:rPr kumimoji="1" lang="zh-CN" altLang="en-US" sz="1800"/>
              <a:t> </a:t>
            </a:r>
            <a:r>
              <a:rPr lang="en-US" altLang="zh-CN" sz="1800"/>
              <a:t>LIST</a:t>
            </a:r>
            <a:r>
              <a:rPr lang="zh-CN" altLang="en-US" sz="1800"/>
              <a:t> 具有同样标签的 </a:t>
            </a:r>
            <a:r>
              <a:rPr lang="en-US" altLang="zh-CN" sz="1800"/>
              <a:t>pod </a:t>
            </a:r>
            <a:r>
              <a:rPr lang="zh-CN" altLang="en-US" sz="1800"/>
              <a:t>，解析 </a:t>
            </a:r>
            <a:r>
              <a:rPr lang="en-US" altLang="zh-CN" sz="1800"/>
              <a:t>annotation</a:t>
            </a:r>
            <a:endParaRPr lang="en" altLang="zh-CN" sz="1800"/>
          </a:p>
          <a:p>
            <a:endParaRPr lang="zh-CN" altLang="en-US" sz="1800"/>
          </a:p>
        </p:txBody>
      </p:sp>
      <p:cxnSp>
        <p:nvCxnSpPr>
          <p:cNvPr id="16" name="直接连接符 113">
            <a:extLst>
              <a:ext uri="{FF2B5EF4-FFF2-40B4-BE49-F238E27FC236}">
                <a16:creationId xmlns:a16="http://schemas.microsoft.com/office/drawing/2014/main" id="{39A3B4A9-882D-6649-8E27-66490EE8A365}"/>
              </a:ext>
            </a:extLst>
          </p:cNvPr>
          <p:cNvCxnSpPr>
            <a:cxnSpLocks/>
          </p:cNvCxnSpPr>
          <p:nvPr/>
        </p:nvCxnSpPr>
        <p:spPr>
          <a:xfrm>
            <a:off x="1031193" y="3990701"/>
            <a:ext cx="4103077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EB3E4CA-89A9-AF4F-932D-A56710F17A2A}"/>
              </a:ext>
            </a:extLst>
          </p:cNvPr>
          <p:cNvSpPr txBox="1"/>
          <p:nvPr/>
        </p:nvSpPr>
        <p:spPr>
          <a:xfrm>
            <a:off x="955230" y="3632664"/>
            <a:ext cx="3126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/>
              <a:t>4</a:t>
            </a:r>
            <a:r>
              <a:rPr kumimoji="1" lang="zh-CN" altLang="en-US" sz="1800"/>
              <a:t> </a:t>
            </a:r>
            <a:r>
              <a:rPr lang="en-US" altLang="zh-CN" sz="1800"/>
              <a:t>WATCH</a:t>
            </a:r>
            <a:r>
              <a:rPr lang="zh-CN" altLang="en-US" sz="1800"/>
              <a:t> 具有同样标签的 </a:t>
            </a:r>
            <a:r>
              <a:rPr lang="en-US" altLang="zh-CN" sz="1800"/>
              <a:t>pod</a:t>
            </a:r>
            <a:endParaRPr lang="en" altLang="zh-CN" sz="1800"/>
          </a:p>
          <a:p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543747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36304" y="1715685"/>
            <a:ext cx="3768191" cy="1404581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513623" y="1989904"/>
            <a:ext cx="2389004" cy="9081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>
              <a:ea typeface="微软雅黑"/>
            </a:endParaRPr>
          </a:p>
        </p:txBody>
      </p:sp>
      <p:sp>
        <p:nvSpPr>
          <p:cNvPr id="15" name="TextBox 56"/>
          <p:cNvSpPr txBox="1"/>
          <p:nvPr/>
        </p:nvSpPr>
        <p:spPr>
          <a:xfrm>
            <a:off x="3806071" y="2130592"/>
            <a:ext cx="1804108" cy="574765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>
                <a:solidFill>
                  <a:srgbClr val="0070C0"/>
                </a:solidFill>
                <a:latin typeface="微软雅黑"/>
                <a:ea typeface="微软雅黑"/>
              </a:rPr>
              <a:t>互融互通</a:t>
            </a:r>
          </a:p>
        </p:txBody>
      </p:sp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8" name="PA_等腰三角形 55">
            <a:extLst>
              <a:ext uri="{FF2B5EF4-FFF2-40B4-BE49-F238E27FC236}">
                <a16:creationId xmlns:a16="http://schemas.microsoft.com/office/drawing/2014/main" id="{1286F6EB-303A-E242-B926-AE84E2FD4C8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30" name="直接连接符 7">
            <a:extLst>
              <a:ext uri="{FF2B5EF4-FFF2-40B4-BE49-F238E27FC236}">
                <a16:creationId xmlns:a16="http://schemas.microsoft.com/office/drawing/2014/main" id="{75C21F80-E652-6D48-9F36-CABA0583C4B4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848F39BD-1CDA-B446-9648-C0B46A7F7ABB}"/>
              </a:ext>
            </a:extLst>
          </p:cNvPr>
          <p:cNvSpPr txBox="1"/>
          <p:nvPr/>
        </p:nvSpPr>
        <p:spPr>
          <a:xfrm>
            <a:off x="323868" y="161742"/>
            <a:ext cx="377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>
                <a:solidFill>
                  <a:srgbClr val="0070C0"/>
                </a:solidFill>
              </a:rPr>
              <a:t>Bridge the gap between Java and Go</a:t>
            </a:r>
            <a:endParaRPr kumimoji="1" lang="zh-CN" altLang="en-US" sz="1800">
              <a:solidFill>
                <a:srgbClr val="0070C0"/>
              </a:solidFill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11556EA-E357-A84B-BD8A-30762F06780C}"/>
              </a:ext>
            </a:extLst>
          </p:cNvPr>
          <p:cNvGrpSpPr/>
          <p:nvPr/>
        </p:nvGrpSpPr>
        <p:grpSpPr>
          <a:xfrm>
            <a:off x="0" y="758828"/>
            <a:ext cx="1314630" cy="1314956"/>
            <a:chOff x="1041891" y="2887277"/>
            <a:chExt cx="1036261" cy="1036518"/>
          </a:xfrm>
          <a:solidFill>
            <a:srgbClr val="0070C0"/>
          </a:solidFill>
        </p:grpSpPr>
        <p:sp>
          <p:nvSpPr>
            <p:cNvPr id="47" name="Oval 53">
              <a:extLst>
                <a:ext uri="{FF2B5EF4-FFF2-40B4-BE49-F238E27FC236}">
                  <a16:creationId xmlns:a16="http://schemas.microsoft.com/office/drawing/2014/main" id="{58392225-730C-A144-98EB-79E3DD2C6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891" y="2887277"/>
              <a:ext cx="1036261" cy="1036518"/>
            </a:xfrm>
            <a:prstGeom prst="ellipse">
              <a:avLst/>
            </a:prstGeom>
            <a:grpFill/>
            <a:ln w="889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 Box 58">
              <a:extLst>
                <a:ext uri="{FF2B5EF4-FFF2-40B4-BE49-F238E27FC236}">
                  <a16:creationId xmlns:a16="http://schemas.microsoft.com/office/drawing/2014/main" id="{387FAB5E-74CB-474D-9D95-9222FBEED3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282" y="3069495"/>
              <a:ext cx="782803" cy="636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4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0970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A_等腰三角形 55"/>
          <p:cNvSpPr/>
          <p:nvPr/>
        </p:nvSpPr>
        <p:spPr>
          <a:xfrm rot="5400000">
            <a:off x="-54041" y="169086"/>
            <a:ext cx="431950" cy="323869"/>
          </a:xfrm>
          <a:prstGeom prst="triangle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7" name="直接连接符 7"/>
          <p:cNvSpPr/>
          <p:nvPr/>
        </p:nvSpPr>
        <p:spPr>
          <a:xfrm>
            <a:off x="0" y="735383"/>
            <a:ext cx="5472608" cy="1"/>
          </a:xfrm>
          <a:prstGeom prst="line">
            <a:avLst/>
          </a:prstGeom>
          <a:ln w="6350">
            <a:solidFill>
              <a:srgbClr val="0070C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8" name="标题 1"/>
          <p:cNvSpPr txBox="1">
            <a:spLocks noGrp="1"/>
          </p:cNvSpPr>
          <p:nvPr>
            <p:ph type="title"/>
          </p:nvPr>
        </p:nvSpPr>
        <p:spPr>
          <a:xfrm>
            <a:off x="323867" y="115046"/>
            <a:ext cx="5915026" cy="433925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Grpc</a:t>
            </a:r>
          </a:p>
        </p:txBody>
      </p:sp>
      <p:pic>
        <p:nvPicPr>
          <p:cNvPr id="619" name="屏幕快照 2019-12-09 下午10.36.25.png" descr="屏幕快照 2019-12-09 下午10.36.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773" y="764034"/>
            <a:ext cx="4735287" cy="3615431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dubbogo 为 grpc 自动生成的代码"/>
          <p:cNvSpPr txBox="1"/>
          <p:nvPr/>
        </p:nvSpPr>
        <p:spPr>
          <a:xfrm>
            <a:off x="0" y="4378866"/>
            <a:ext cx="1590584" cy="300082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err="1"/>
              <a:t>dubbogo</a:t>
            </a:r>
            <a:r>
              <a:t> </a:t>
            </a:r>
            <a:r>
              <a:rPr err="1"/>
              <a:t>grpc</a:t>
            </a:r>
            <a:r>
              <a:rPr lang="en-US" altLang="zh-CN"/>
              <a:t> server</a:t>
            </a:r>
            <a:endParaRPr/>
          </a:p>
        </p:txBody>
      </p:sp>
      <p:pic>
        <p:nvPicPr>
          <p:cNvPr id="7" name="屏幕快照 2019-12-09 下午10.37.15.png" descr="屏幕快照 2019-12-09 下午10.37.15.png">
            <a:extLst>
              <a:ext uri="{FF2B5EF4-FFF2-40B4-BE49-F238E27FC236}">
                <a16:creationId xmlns:a16="http://schemas.microsoft.com/office/drawing/2014/main" id="{2C8A6300-B78B-B34F-AF2B-D53D85689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858" y="2560096"/>
            <a:ext cx="4463142" cy="258340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dubbogo 的server端业务逻辑">
            <a:extLst>
              <a:ext uri="{FF2B5EF4-FFF2-40B4-BE49-F238E27FC236}">
                <a16:creationId xmlns:a16="http://schemas.microsoft.com/office/drawing/2014/main" id="{7A724562-5F61-4149-9ED0-EAC0AB95B150}"/>
              </a:ext>
            </a:extLst>
          </p:cNvPr>
          <p:cNvSpPr txBox="1"/>
          <p:nvPr/>
        </p:nvSpPr>
        <p:spPr>
          <a:xfrm>
            <a:off x="6912429" y="2260014"/>
            <a:ext cx="2209257" cy="300082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err="1"/>
              <a:t>dubbogo</a:t>
            </a:r>
            <a:r>
              <a:t> </a:t>
            </a:r>
            <a:r>
              <a:rPr err="1"/>
              <a:t>server端业务逻辑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806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rpc"/>
          <p:cNvSpPr txBox="1">
            <a:spLocks noGrp="1"/>
          </p:cNvSpPr>
          <p:nvPr>
            <p:ph type="title"/>
          </p:nvPr>
        </p:nvSpPr>
        <p:spPr>
          <a:xfrm>
            <a:off x="323867" y="115046"/>
            <a:ext cx="5915026" cy="433925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Grpc</a:t>
            </a:r>
          </a:p>
        </p:txBody>
      </p:sp>
      <p:sp>
        <p:nvSpPr>
          <p:cNvPr id="653" name="PA_等腰三角形 55"/>
          <p:cNvSpPr/>
          <p:nvPr/>
        </p:nvSpPr>
        <p:spPr>
          <a:xfrm rot="5400000">
            <a:off x="-54041" y="169086"/>
            <a:ext cx="431950" cy="323869"/>
          </a:xfrm>
          <a:prstGeom prst="triangle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4" name="直接连接符 7"/>
          <p:cNvSpPr/>
          <p:nvPr/>
        </p:nvSpPr>
        <p:spPr>
          <a:xfrm>
            <a:off x="0" y="735383"/>
            <a:ext cx="5472608" cy="1"/>
          </a:xfrm>
          <a:prstGeom prst="line">
            <a:avLst/>
          </a:prstGeom>
          <a:ln w="6350">
            <a:solidFill>
              <a:srgbClr val="0070C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56" name="屏幕快照 2019-12-09 下午10.46.57.png" descr="屏幕快照 2019-12-09 下午10.46.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481" y="2203603"/>
            <a:ext cx="4573160" cy="2846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屏幕快照 2019-12-09 下午10.45.22.png" descr="屏幕快照 2019-12-09 下午10.45.22.png">
            <a:extLst>
              <a:ext uri="{FF2B5EF4-FFF2-40B4-BE49-F238E27FC236}">
                <a16:creationId xmlns:a16="http://schemas.microsoft.com/office/drawing/2014/main" id="{85D827EB-BE82-4A41-8BFC-124ABC875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1" y="735382"/>
            <a:ext cx="4749800" cy="2769809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dubbogo grpc client 使用"/>
          <p:cNvSpPr txBox="1"/>
          <p:nvPr/>
        </p:nvSpPr>
        <p:spPr>
          <a:xfrm>
            <a:off x="4851402" y="1903521"/>
            <a:ext cx="2136685" cy="300082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err="1"/>
              <a:t>dubbogo</a:t>
            </a:r>
            <a:r>
              <a:t> </a:t>
            </a:r>
            <a:r>
              <a:rPr err="1"/>
              <a:t>grpc</a:t>
            </a:r>
            <a:r>
              <a:t> client </a:t>
            </a:r>
            <a:r>
              <a:rPr err="1"/>
              <a:t>使用</a:t>
            </a:r>
            <a:endParaRPr/>
          </a:p>
        </p:txBody>
      </p:sp>
      <p:sp>
        <p:nvSpPr>
          <p:cNvPr id="8" name="dubbogo 为 grpc 自动生成的client代码">
            <a:extLst>
              <a:ext uri="{FF2B5EF4-FFF2-40B4-BE49-F238E27FC236}">
                <a16:creationId xmlns:a16="http://schemas.microsoft.com/office/drawing/2014/main" id="{BCDDCF0D-013C-394F-91D9-28896460CFE4}"/>
              </a:ext>
            </a:extLst>
          </p:cNvPr>
          <p:cNvSpPr txBox="1"/>
          <p:nvPr/>
        </p:nvSpPr>
        <p:spPr>
          <a:xfrm>
            <a:off x="50801" y="3505191"/>
            <a:ext cx="1560285" cy="300082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err="1"/>
              <a:t>dubbogo</a:t>
            </a:r>
            <a:r>
              <a:t>  </a:t>
            </a:r>
            <a:r>
              <a:rPr err="1"/>
              <a:t>grpc</a:t>
            </a:r>
            <a:r>
              <a:t> client</a:t>
            </a:r>
          </a:p>
        </p:txBody>
      </p:sp>
    </p:spTree>
    <p:extLst>
      <p:ext uri="{BB962C8B-B14F-4D97-AF65-F5344CB8AC3E}">
        <p14:creationId xmlns:p14="http://schemas.microsoft.com/office/powerpoint/2010/main" val="95488291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PA_等腰三角形 55"/>
          <p:cNvSpPr/>
          <p:nvPr/>
        </p:nvSpPr>
        <p:spPr>
          <a:xfrm rot="5400000">
            <a:off x="-54041" y="169086"/>
            <a:ext cx="431950" cy="323869"/>
          </a:xfrm>
          <a:prstGeom prst="triangle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3" name="直接连接符 7"/>
          <p:cNvSpPr/>
          <p:nvPr/>
        </p:nvSpPr>
        <p:spPr>
          <a:xfrm>
            <a:off x="0" y="735383"/>
            <a:ext cx="5472608" cy="1"/>
          </a:xfrm>
          <a:prstGeom prst="line">
            <a:avLst/>
          </a:prstGeom>
          <a:ln w="6350">
            <a:solidFill>
              <a:srgbClr val="0070C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4" name="标题 1"/>
          <p:cNvSpPr txBox="1">
            <a:spLocks noGrp="1"/>
          </p:cNvSpPr>
          <p:nvPr>
            <p:ph type="title"/>
          </p:nvPr>
        </p:nvSpPr>
        <p:spPr>
          <a:xfrm>
            <a:off x="323867" y="115046"/>
            <a:ext cx="5915026" cy="433925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Grpc 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8D50297-BC87-5F43-8C29-3DE238563FA0}"/>
              </a:ext>
            </a:extLst>
          </p:cNvPr>
          <p:cNvGrpSpPr/>
          <p:nvPr/>
        </p:nvGrpSpPr>
        <p:grpSpPr>
          <a:xfrm>
            <a:off x="489494" y="945779"/>
            <a:ext cx="4107506" cy="2252928"/>
            <a:chOff x="489494" y="945779"/>
            <a:chExt cx="4107506" cy="2252928"/>
          </a:xfrm>
        </p:grpSpPr>
        <p:sp>
          <p:nvSpPr>
            <p:cNvPr id="635" name="grpc server"/>
            <p:cNvSpPr txBox="1"/>
            <p:nvPr/>
          </p:nvSpPr>
          <p:spPr>
            <a:xfrm>
              <a:off x="502194" y="945779"/>
              <a:ext cx="4094806" cy="288291"/>
            </a:xfrm>
            <a:prstGeom prst="rect">
              <a:avLst/>
            </a:prstGeom>
            <a:gradFill>
              <a:gsLst>
                <a:gs pos="0">
                  <a:srgbClr val="5F82CB"/>
                </a:gs>
                <a:gs pos="50000">
                  <a:srgbClr val="3E70CA"/>
                </a:gs>
                <a:gs pos="100000">
                  <a:srgbClr val="2F61BA"/>
                </a:gs>
              </a:gsLst>
              <a:lin ang="5400000"/>
            </a:gradFill>
            <a:ln w="6350">
              <a:solidFill>
                <a:schemeClr val="accent5"/>
              </a:solidFill>
              <a:miter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grpc server</a:t>
              </a:r>
            </a:p>
          </p:txBody>
        </p:sp>
        <p:sp>
          <p:nvSpPr>
            <p:cNvPr id="636" name="grpc sevice"/>
            <p:cNvSpPr txBox="1"/>
            <p:nvPr/>
          </p:nvSpPr>
          <p:spPr>
            <a:xfrm>
              <a:off x="489494" y="1542680"/>
              <a:ext cx="2703064" cy="288291"/>
            </a:xfrm>
            <a:prstGeom prst="rect">
              <a:avLst/>
            </a:prstGeom>
            <a:gradFill>
              <a:gsLst>
                <a:gs pos="0">
                  <a:srgbClr val="5F82CB"/>
                </a:gs>
                <a:gs pos="50000">
                  <a:srgbClr val="3E70CA"/>
                </a:gs>
                <a:gs pos="100000">
                  <a:srgbClr val="2F61BA"/>
                </a:gs>
              </a:gsLst>
              <a:lin ang="5400000"/>
            </a:gradFill>
            <a:ln w="6350">
              <a:solidFill>
                <a:schemeClr val="accent5"/>
              </a:solidFill>
              <a:miter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grpc sevice</a:t>
              </a:r>
            </a:p>
          </p:txBody>
        </p:sp>
        <p:sp>
          <p:nvSpPr>
            <p:cNvPr id="637" name="…….."/>
            <p:cNvSpPr txBox="1"/>
            <p:nvPr/>
          </p:nvSpPr>
          <p:spPr>
            <a:xfrm>
              <a:off x="3334294" y="1542679"/>
              <a:ext cx="1256306" cy="288291"/>
            </a:xfrm>
            <a:prstGeom prst="rect">
              <a:avLst/>
            </a:prstGeom>
            <a:gradFill>
              <a:gsLst>
                <a:gs pos="0">
                  <a:srgbClr val="5F82CB"/>
                </a:gs>
                <a:gs pos="50000">
                  <a:srgbClr val="3E70CA"/>
                </a:gs>
                <a:gs pos="100000">
                  <a:srgbClr val="2F61BA"/>
                </a:gs>
              </a:gsLst>
              <a:lin ang="5400000"/>
            </a:gradFill>
            <a:ln w="6350">
              <a:solidFill>
                <a:schemeClr val="accent5"/>
              </a:solidFill>
              <a:miter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……..</a:t>
              </a:r>
            </a:p>
          </p:txBody>
        </p:sp>
        <p:sp>
          <p:nvSpPr>
            <p:cNvPr id="638" name="method -&gt; method handle"/>
            <p:cNvSpPr txBox="1"/>
            <p:nvPr/>
          </p:nvSpPr>
          <p:spPr>
            <a:xfrm>
              <a:off x="489494" y="2037979"/>
              <a:ext cx="1256306" cy="478791"/>
            </a:xfrm>
            <a:prstGeom prst="rect">
              <a:avLst/>
            </a:prstGeom>
            <a:gradFill>
              <a:gsLst>
                <a:gs pos="0">
                  <a:srgbClr val="5F82CB"/>
                </a:gs>
                <a:gs pos="50000">
                  <a:srgbClr val="3E70CA"/>
                </a:gs>
                <a:gs pos="100000">
                  <a:srgbClr val="2F61BA"/>
                </a:gs>
              </a:gsLst>
              <a:lin ang="5400000"/>
            </a:gradFill>
            <a:ln w="6350">
              <a:solidFill>
                <a:schemeClr val="accent5"/>
              </a:solidFill>
              <a:miter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method -&gt; method handle</a:t>
              </a:r>
            </a:p>
          </p:txBody>
        </p:sp>
        <p:sp>
          <p:nvSpPr>
            <p:cNvPr id="639" name="dubbo invoker"/>
            <p:cNvSpPr txBox="1"/>
            <p:nvPr/>
          </p:nvSpPr>
          <p:spPr>
            <a:xfrm>
              <a:off x="489494" y="2910416"/>
              <a:ext cx="1157881" cy="288291"/>
            </a:xfrm>
            <a:prstGeom prst="rect">
              <a:avLst/>
            </a:prstGeom>
            <a:gradFill>
              <a:gsLst>
                <a:gs pos="0">
                  <a:srgbClr val="5F82CB"/>
                </a:gs>
                <a:gs pos="50000">
                  <a:srgbClr val="3E70CA"/>
                </a:gs>
                <a:gs pos="100000">
                  <a:srgbClr val="2F61BA"/>
                </a:gs>
              </a:gsLst>
              <a:lin ang="5400000"/>
            </a:gradFill>
            <a:ln w="6350">
              <a:solidFill>
                <a:schemeClr val="accent5"/>
              </a:solidFill>
              <a:miter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err="1"/>
                <a:t>dubbo</a:t>
              </a:r>
              <a:r>
                <a:t> invoker</a:t>
              </a:r>
            </a:p>
          </p:txBody>
        </p:sp>
        <p:sp>
          <p:nvSpPr>
            <p:cNvPr id="640" name="….."/>
            <p:cNvSpPr txBox="1"/>
            <p:nvPr/>
          </p:nvSpPr>
          <p:spPr>
            <a:xfrm>
              <a:off x="1921443" y="2037979"/>
              <a:ext cx="1256307" cy="288291"/>
            </a:xfrm>
            <a:prstGeom prst="rect">
              <a:avLst/>
            </a:prstGeom>
            <a:gradFill>
              <a:gsLst>
                <a:gs pos="0">
                  <a:srgbClr val="5F82CB"/>
                </a:gs>
                <a:gs pos="50000">
                  <a:srgbClr val="3E70CA"/>
                </a:gs>
                <a:gs pos="100000">
                  <a:srgbClr val="2F61BA"/>
                </a:gs>
              </a:gsLst>
              <a:lin ang="5400000"/>
            </a:gradFill>
            <a:ln w="6350">
              <a:solidFill>
                <a:schemeClr val="accent5"/>
              </a:solidFill>
              <a:miter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…..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12FEF1D-7D5B-3F4E-86EF-14B207FC5B62}"/>
              </a:ext>
            </a:extLst>
          </p:cNvPr>
          <p:cNvGrpSpPr/>
          <p:nvPr/>
        </p:nvGrpSpPr>
        <p:grpSpPr>
          <a:xfrm>
            <a:off x="4587967" y="3579340"/>
            <a:ext cx="4094806" cy="1207109"/>
            <a:chOff x="4587967" y="3579340"/>
            <a:chExt cx="4094806" cy="1207109"/>
          </a:xfrm>
        </p:grpSpPr>
        <p:sp>
          <p:nvSpPr>
            <p:cNvPr id="11" name="grpc client">
              <a:extLst>
                <a:ext uri="{FF2B5EF4-FFF2-40B4-BE49-F238E27FC236}">
                  <a16:creationId xmlns:a16="http://schemas.microsoft.com/office/drawing/2014/main" id="{3F0221DD-152C-2146-9D77-EEFAF5A3CA2F}"/>
                </a:ext>
              </a:extLst>
            </p:cNvPr>
            <p:cNvSpPr txBox="1"/>
            <p:nvPr/>
          </p:nvSpPr>
          <p:spPr>
            <a:xfrm>
              <a:off x="4600667" y="3964759"/>
              <a:ext cx="2510431" cy="288291"/>
            </a:xfrm>
            <a:prstGeom prst="rect">
              <a:avLst/>
            </a:prstGeom>
            <a:gradFill>
              <a:gsLst>
                <a:gs pos="0">
                  <a:srgbClr val="5F82CB"/>
                </a:gs>
                <a:gs pos="50000">
                  <a:srgbClr val="3E70CA"/>
                </a:gs>
                <a:gs pos="100000">
                  <a:srgbClr val="2F61BA"/>
                </a:gs>
              </a:gsLst>
              <a:lin ang="5400000"/>
            </a:gradFill>
            <a:ln w="6350">
              <a:solidFill>
                <a:schemeClr val="accent5"/>
              </a:solidFill>
              <a:miter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grpc client</a:t>
              </a:r>
            </a:p>
          </p:txBody>
        </p:sp>
        <p:sp>
          <p:nvSpPr>
            <p:cNvPr id="12" name="grpc channel">
              <a:extLst>
                <a:ext uri="{FF2B5EF4-FFF2-40B4-BE49-F238E27FC236}">
                  <a16:creationId xmlns:a16="http://schemas.microsoft.com/office/drawing/2014/main" id="{02AE1BF8-B59D-EF40-A2A3-C211B11D749F}"/>
                </a:ext>
              </a:extLst>
            </p:cNvPr>
            <p:cNvSpPr txBox="1"/>
            <p:nvPr/>
          </p:nvSpPr>
          <p:spPr>
            <a:xfrm>
              <a:off x="4587967" y="3579340"/>
              <a:ext cx="4094806" cy="288291"/>
            </a:xfrm>
            <a:prstGeom prst="rect">
              <a:avLst/>
            </a:prstGeom>
            <a:gradFill>
              <a:gsLst>
                <a:gs pos="0">
                  <a:srgbClr val="5F82CB"/>
                </a:gs>
                <a:gs pos="50000">
                  <a:srgbClr val="3E70CA"/>
                </a:gs>
                <a:gs pos="100000">
                  <a:srgbClr val="2F61BA"/>
                </a:gs>
              </a:gsLst>
              <a:lin ang="5400000"/>
            </a:gradFill>
            <a:ln w="6350">
              <a:solidFill>
                <a:schemeClr val="accent5"/>
              </a:solidFill>
              <a:miter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err="1"/>
                <a:t>grpc</a:t>
              </a:r>
              <a:r>
                <a:t> channel</a:t>
              </a:r>
            </a:p>
          </p:txBody>
        </p:sp>
        <p:sp>
          <p:nvSpPr>
            <p:cNvPr id="13" name="……..">
              <a:extLst>
                <a:ext uri="{FF2B5EF4-FFF2-40B4-BE49-F238E27FC236}">
                  <a16:creationId xmlns:a16="http://schemas.microsoft.com/office/drawing/2014/main" id="{7100BF73-0A86-3F41-A50B-BBC8CB884CDA}"/>
                </a:ext>
              </a:extLst>
            </p:cNvPr>
            <p:cNvSpPr txBox="1"/>
            <p:nvPr/>
          </p:nvSpPr>
          <p:spPr>
            <a:xfrm>
              <a:off x="7407366" y="3964759"/>
              <a:ext cx="1256307" cy="288291"/>
            </a:xfrm>
            <a:prstGeom prst="rect">
              <a:avLst/>
            </a:prstGeom>
            <a:gradFill>
              <a:gsLst>
                <a:gs pos="0">
                  <a:srgbClr val="5F82CB"/>
                </a:gs>
                <a:gs pos="50000">
                  <a:srgbClr val="3E70CA"/>
                </a:gs>
                <a:gs pos="100000">
                  <a:srgbClr val="2F61BA"/>
                </a:gs>
              </a:gsLst>
              <a:lin ang="5400000"/>
            </a:gradFill>
            <a:ln w="6350">
              <a:solidFill>
                <a:schemeClr val="accent5"/>
              </a:solidFill>
              <a:miter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……..</a:t>
              </a:r>
            </a:p>
          </p:txBody>
        </p:sp>
        <p:sp>
          <p:nvSpPr>
            <p:cNvPr id="14" name="dubbo invoker">
              <a:extLst>
                <a:ext uri="{FF2B5EF4-FFF2-40B4-BE49-F238E27FC236}">
                  <a16:creationId xmlns:a16="http://schemas.microsoft.com/office/drawing/2014/main" id="{0F2C2C17-E35F-E346-ABDF-B6F88E43B0DC}"/>
                </a:ext>
              </a:extLst>
            </p:cNvPr>
            <p:cNvSpPr txBox="1"/>
            <p:nvPr/>
          </p:nvSpPr>
          <p:spPr>
            <a:xfrm>
              <a:off x="4587967" y="4498158"/>
              <a:ext cx="1256306" cy="288291"/>
            </a:xfrm>
            <a:prstGeom prst="rect">
              <a:avLst/>
            </a:prstGeom>
            <a:gradFill>
              <a:gsLst>
                <a:gs pos="0">
                  <a:srgbClr val="5F82CB"/>
                </a:gs>
                <a:gs pos="50000">
                  <a:srgbClr val="3E70CA"/>
                </a:gs>
                <a:gs pos="100000">
                  <a:srgbClr val="2F61BA"/>
                </a:gs>
              </a:gsLst>
              <a:lin ang="5400000"/>
            </a:gradFill>
            <a:ln w="6350">
              <a:solidFill>
                <a:schemeClr val="accent5"/>
              </a:solidFill>
              <a:miter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dubbo invoker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922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36304" y="1715685"/>
            <a:ext cx="3768191" cy="1404581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513623" y="1989904"/>
            <a:ext cx="2389004" cy="9081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>
              <a:ea typeface="微软雅黑"/>
            </a:endParaRPr>
          </a:p>
        </p:txBody>
      </p:sp>
      <p:sp>
        <p:nvSpPr>
          <p:cNvPr id="15" name="TextBox 56"/>
          <p:cNvSpPr txBox="1"/>
          <p:nvPr/>
        </p:nvSpPr>
        <p:spPr>
          <a:xfrm>
            <a:off x="3806071" y="2130592"/>
            <a:ext cx="1804108" cy="574765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>
                <a:solidFill>
                  <a:srgbClr val="0070C0"/>
                </a:solidFill>
                <a:latin typeface="微软雅黑"/>
                <a:ea typeface="微软雅黑"/>
              </a:rPr>
              <a:t>展望未来</a:t>
            </a:r>
          </a:p>
        </p:txBody>
      </p:sp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8" name="PA_等腰三角形 55">
            <a:extLst>
              <a:ext uri="{FF2B5EF4-FFF2-40B4-BE49-F238E27FC236}">
                <a16:creationId xmlns:a16="http://schemas.microsoft.com/office/drawing/2014/main" id="{1286F6EB-303A-E242-B926-AE84E2FD4C8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30" name="直接连接符 7">
            <a:extLst>
              <a:ext uri="{FF2B5EF4-FFF2-40B4-BE49-F238E27FC236}">
                <a16:creationId xmlns:a16="http://schemas.microsoft.com/office/drawing/2014/main" id="{75C21F80-E652-6D48-9F36-CABA0583C4B4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848F39BD-1CDA-B446-9648-C0B46A7F7ABB}"/>
              </a:ext>
            </a:extLst>
          </p:cNvPr>
          <p:cNvSpPr txBox="1"/>
          <p:nvPr/>
        </p:nvSpPr>
        <p:spPr>
          <a:xfrm>
            <a:off x="323868" y="161742"/>
            <a:ext cx="377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>
                <a:solidFill>
                  <a:srgbClr val="0070C0"/>
                </a:solidFill>
              </a:rPr>
              <a:t>Bridge the gap between Java and Go</a:t>
            </a:r>
            <a:endParaRPr kumimoji="1" lang="zh-CN" altLang="en-US" sz="1800">
              <a:solidFill>
                <a:srgbClr val="0070C0"/>
              </a:solidFill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11556EA-E357-A84B-BD8A-30762F06780C}"/>
              </a:ext>
            </a:extLst>
          </p:cNvPr>
          <p:cNvGrpSpPr/>
          <p:nvPr/>
        </p:nvGrpSpPr>
        <p:grpSpPr>
          <a:xfrm>
            <a:off x="0" y="758828"/>
            <a:ext cx="1314630" cy="1314956"/>
            <a:chOff x="1041891" y="2887277"/>
            <a:chExt cx="1036261" cy="1036518"/>
          </a:xfrm>
          <a:solidFill>
            <a:srgbClr val="0070C0"/>
          </a:solidFill>
        </p:grpSpPr>
        <p:sp>
          <p:nvSpPr>
            <p:cNvPr id="47" name="Oval 53">
              <a:extLst>
                <a:ext uri="{FF2B5EF4-FFF2-40B4-BE49-F238E27FC236}">
                  <a16:creationId xmlns:a16="http://schemas.microsoft.com/office/drawing/2014/main" id="{58392225-730C-A144-98EB-79E3DD2C6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891" y="2887277"/>
              <a:ext cx="1036261" cy="1036518"/>
            </a:xfrm>
            <a:prstGeom prst="ellipse">
              <a:avLst/>
            </a:prstGeom>
            <a:grpFill/>
            <a:ln w="889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 Box 58">
              <a:extLst>
                <a:ext uri="{FF2B5EF4-FFF2-40B4-BE49-F238E27FC236}">
                  <a16:creationId xmlns:a16="http://schemas.microsoft.com/office/drawing/2014/main" id="{387FAB5E-74CB-474D-9D95-9222FBEED3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282" y="3069495"/>
              <a:ext cx="782803" cy="636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4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1662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9ACA21F-4493-FC4C-83B1-D269779827E0}"/>
              </a:ext>
            </a:extLst>
          </p:cNvPr>
          <p:cNvGrpSpPr/>
          <p:nvPr/>
        </p:nvGrpSpPr>
        <p:grpSpPr>
          <a:xfrm>
            <a:off x="3329156" y="988057"/>
            <a:ext cx="3703984" cy="3806154"/>
            <a:chOff x="8231452" y="3389978"/>
            <a:chExt cx="7436704" cy="7436703"/>
          </a:xfrm>
        </p:grpSpPr>
        <p:sp>
          <p:nvSpPr>
            <p:cNvPr id="5" name="圆形">
              <a:extLst>
                <a:ext uri="{FF2B5EF4-FFF2-40B4-BE49-F238E27FC236}">
                  <a16:creationId xmlns:a16="http://schemas.microsoft.com/office/drawing/2014/main" id="{682CB760-F229-654A-A171-98E2575372A9}"/>
                </a:ext>
              </a:extLst>
            </p:cNvPr>
            <p:cNvSpPr/>
            <p:nvPr/>
          </p:nvSpPr>
          <p:spPr>
            <a:xfrm>
              <a:off x="9354984" y="4513509"/>
              <a:ext cx="5189640" cy="5189641"/>
            </a:xfrm>
            <a:prstGeom prst="ellipse">
              <a:avLst/>
            </a:prstGeom>
            <a:ln w="63500">
              <a:solidFill>
                <a:schemeClr val="accent1">
                  <a:lumOff val="13529"/>
                </a:scheme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" name="圆形">
              <a:extLst>
                <a:ext uri="{FF2B5EF4-FFF2-40B4-BE49-F238E27FC236}">
                  <a16:creationId xmlns:a16="http://schemas.microsoft.com/office/drawing/2014/main" id="{E61FB27C-4BC8-5C42-894A-3D66344436CC}"/>
                </a:ext>
              </a:extLst>
            </p:cNvPr>
            <p:cNvSpPr/>
            <p:nvPr/>
          </p:nvSpPr>
          <p:spPr>
            <a:xfrm rot="5400000">
              <a:off x="8231452" y="6000818"/>
              <a:ext cx="2215023" cy="2215023"/>
            </a:xfrm>
            <a:prstGeom prst="ellipse">
              <a:avLst/>
            </a:prstGeom>
            <a:solidFill>
              <a:srgbClr val="FFC0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" name="圆形">
              <a:extLst>
                <a:ext uri="{FF2B5EF4-FFF2-40B4-BE49-F238E27FC236}">
                  <a16:creationId xmlns:a16="http://schemas.microsoft.com/office/drawing/2014/main" id="{3A5E51B0-19BD-9840-A17C-53BBFF4EFE19}"/>
                </a:ext>
              </a:extLst>
            </p:cNvPr>
            <p:cNvSpPr/>
            <p:nvPr/>
          </p:nvSpPr>
          <p:spPr>
            <a:xfrm rot="5400000">
              <a:off x="10842293" y="8611658"/>
              <a:ext cx="2215022" cy="2215023"/>
            </a:xfrm>
            <a:prstGeom prst="ellipse">
              <a:avLst/>
            </a:prstGeom>
            <a:solidFill>
              <a:srgbClr val="FFC0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" name="圆形">
              <a:extLst>
                <a:ext uri="{FF2B5EF4-FFF2-40B4-BE49-F238E27FC236}">
                  <a16:creationId xmlns:a16="http://schemas.microsoft.com/office/drawing/2014/main" id="{ED8CF322-634B-C94B-84E4-4CA1F60957EE}"/>
                </a:ext>
              </a:extLst>
            </p:cNvPr>
            <p:cNvSpPr/>
            <p:nvPr/>
          </p:nvSpPr>
          <p:spPr>
            <a:xfrm>
              <a:off x="10842293" y="3389978"/>
              <a:ext cx="2215022" cy="221502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" name="圆形">
              <a:extLst>
                <a:ext uri="{FF2B5EF4-FFF2-40B4-BE49-F238E27FC236}">
                  <a16:creationId xmlns:a16="http://schemas.microsoft.com/office/drawing/2014/main" id="{641748F2-FC63-E148-8355-C2EEFBE3269F}"/>
                </a:ext>
              </a:extLst>
            </p:cNvPr>
            <p:cNvSpPr/>
            <p:nvPr/>
          </p:nvSpPr>
          <p:spPr>
            <a:xfrm rot="5400000">
              <a:off x="13453133" y="6000818"/>
              <a:ext cx="2215023" cy="221502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9FB6CBD-64F5-CA4B-BAC7-8173E1A4285D}"/>
                </a:ext>
              </a:extLst>
            </p:cNvPr>
            <p:cNvSpPr txBox="1"/>
            <p:nvPr/>
          </p:nvSpPr>
          <p:spPr>
            <a:xfrm>
              <a:off x="8646631" y="6595368"/>
              <a:ext cx="1332411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/>
                <a:t>Java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/>
                <a:t>服务端</a:t>
              </a:r>
              <a:endPara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B2B89BC-76C5-DD47-9AEE-CC7ECB403996}"/>
                </a:ext>
              </a:extLst>
            </p:cNvPr>
            <p:cNvSpPr txBox="1"/>
            <p:nvPr/>
          </p:nvSpPr>
          <p:spPr>
            <a:xfrm>
              <a:off x="11283598" y="9190188"/>
              <a:ext cx="1332411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/>
                <a:t>Java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/>
                <a:t>客户端</a:t>
              </a:r>
              <a:endPara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80E1D66-36B8-B543-9301-EECD39EC6663}"/>
                </a:ext>
              </a:extLst>
            </p:cNvPr>
            <p:cNvSpPr txBox="1"/>
            <p:nvPr/>
          </p:nvSpPr>
          <p:spPr>
            <a:xfrm>
              <a:off x="13920566" y="6595368"/>
              <a:ext cx="1332411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/>
                <a:t>Go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/>
                <a:t>服务端</a:t>
              </a:r>
              <a:endPara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10A9672-B596-9C4F-9D19-504B690444FE}"/>
                </a:ext>
              </a:extLst>
            </p:cNvPr>
            <p:cNvSpPr txBox="1"/>
            <p:nvPr/>
          </p:nvSpPr>
          <p:spPr>
            <a:xfrm>
              <a:off x="11303640" y="3873940"/>
              <a:ext cx="1332411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/>
                <a:t>Go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/>
                <a:t>客户端</a:t>
              </a:r>
              <a:endPara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7A0AB040-6AD5-A045-9A87-44624CEC4148}"/>
                </a:ext>
              </a:extLst>
            </p:cNvPr>
            <p:cNvGrpSpPr/>
            <p:nvPr/>
          </p:nvGrpSpPr>
          <p:grpSpPr>
            <a:xfrm>
              <a:off x="9562071" y="5514058"/>
              <a:ext cx="496388" cy="512885"/>
              <a:chOff x="5068389" y="1332411"/>
              <a:chExt cx="1441268" cy="1489166"/>
            </a:xfrm>
          </p:grpSpPr>
          <p:cxnSp>
            <p:nvCxnSpPr>
              <p:cNvPr id="25" name="直线连接符 21">
                <a:extLst>
                  <a:ext uri="{FF2B5EF4-FFF2-40B4-BE49-F238E27FC236}">
                    <a16:creationId xmlns:a16="http://schemas.microsoft.com/office/drawing/2014/main" id="{DA966B2B-533F-684A-A50A-4F464749EAF7}"/>
                  </a:ext>
                </a:extLst>
              </p:cNvPr>
              <p:cNvCxnSpPr/>
              <p:nvPr/>
            </p:nvCxnSpPr>
            <p:spPr>
              <a:xfrm>
                <a:off x="5068389" y="1332411"/>
                <a:ext cx="0" cy="1489166"/>
              </a:xfrm>
              <a:prstGeom prst="line">
                <a:avLst/>
              </a:prstGeom>
              <a:ln w="603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2">
                <a:extLst>
                  <a:ext uri="{FF2B5EF4-FFF2-40B4-BE49-F238E27FC236}">
                    <a16:creationId xmlns:a16="http://schemas.microsoft.com/office/drawing/2014/main" id="{0C6F6C76-076C-E64A-B188-8DDB5CF5A8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68389" y="1924594"/>
                <a:ext cx="1441268" cy="896983"/>
              </a:xfrm>
              <a:prstGeom prst="line">
                <a:avLst/>
              </a:prstGeom>
              <a:ln w="603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AEB55B9-528D-DA4F-A892-512BD4CE905E}"/>
                </a:ext>
              </a:extLst>
            </p:cNvPr>
            <p:cNvGrpSpPr/>
            <p:nvPr/>
          </p:nvGrpSpPr>
          <p:grpSpPr>
            <a:xfrm rot="18122571">
              <a:off x="13968817" y="5397936"/>
              <a:ext cx="496388" cy="512885"/>
              <a:chOff x="5068389" y="1332411"/>
              <a:chExt cx="1441268" cy="1489166"/>
            </a:xfrm>
          </p:grpSpPr>
          <p:cxnSp>
            <p:nvCxnSpPr>
              <p:cNvPr id="23" name="直线连接符 26">
                <a:extLst>
                  <a:ext uri="{FF2B5EF4-FFF2-40B4-BE49-F238E27FC236}">
                    <a16:creationId xmlns:a16="http://schemas.microsoft.com/office/drawing/2014/main" id="{98AEB648-A0FA-3243-BBB2-16EC824C3671}"/>
                  </a:ext>
                </a:extLst>
              </p:cNvPr>
              <p:cNvCxnSpPr/>
              <p:nvPr/>
            </p:nvCxnSpPr>
            <p:spPr>
              <a:xfrm>
                <a:off x="5068389" y="1332411"/>
                <a:ext cx="0" cy="1489166"/>
              </a:xfrm>
              <a:prstGeom prst="line">
                <a:avLst/>
              </a:prstGeom>
              <a:ln w="603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连接符 27">
                <a:extLst>
                  <a:ext uri="{FF2B5EF4-FFF2-40B4-BE49-F238E27FC236}">
                    <a16:creationId xmlns:a16="http://schemas.microsoft.com/office/drawing/2014/main" id="{0C4044D8-A62B-634B-B0EB-CE7C476CA7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68389" y="1924594"/>
                <a:ext cx="1441268" cy="896983"/>
              </a:xfrm>
              <a:prstGeom prst="line">
                <a:avLst/>
              </a:prstGeom>
              <a:ln w="603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8F1F959-2254-0B47-8F8D-F26837030E50}"/>
                </a:ext>
              </a:extLst>
            </p:cNvPr>
            <p:cNvGrpSpPr/>
            <p:nvPr/>
          </p:nvGrpSpPr>
          <p:grpSpPr>
            <a:xfrm rot="11028239">
              <a:off x="13844895" y="8148744"/>
              <a:ext cx="496388" cy="512885"/>
              <a:chOff x="5068389" y="1332411"/>
              <a:chExt cx="1441268" cy="1489166"/>
            </a:xfrm>
          </p:grpSpPr>
          <p:cxnSp>
            <p:nvCxnSpPr>
              <p:cNvPr id="21" name="直线连接符 29">
                <a:extLst>
                  <a:ext uri="{FF2B5EF4-FFF2-40B4-BE49-F238E27FC236}">
                    <a16:creationId xmlns:a16="http://schemas.microsoft.com/office/drawing/2014/main" id="{247CF621-A7C9-DC4D-97F0-42BC765475FA}"/>
                  </a:ext>
                </a:extLst>
              </p:cNvPr>
              <p:cNvCxnSpPr/>
              <p:nvPr/>
            </p:nvCxnSpPr>
            <p:spPr>
              <a:xfrm>
                <a:off x="5068389" y="1332411"/>
                <a:ext cx="0" cy="1489166"/>
              </a:xfrm>
              <a:prstGeom prst="line">
                <a:avLst/>
              </a:prstGeom>
              <a:ln w="603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线连接符 30">
                <a:extLst>
                  <a:ext uri="{FF2B5EF4-FFF2-40B4-BE49-F238E27FC236}">
                    <a16:creationId xmlns:a16="http://schemas.microsoft.com/office/drawing/2014/main" id="{0570F10A-8CB6-8044-8868-2408F9F06D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68389" y="1924594"/>
                <a:ext cx="1441268" cy="896983"/>
              </a:xfrm>
              <a:prstGeom prst="line">
                <a:avLst/>
              </a:prstGeom>
              <a:ln w="603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9CC6645-859B-0D42-8E80-AECBB1C0C5C7}"/>
                </a:ext>
              </a:extLst>
            </p:cNvPr>
            <p:cNvGrpSpPr/>
            <p:nvPr/>
          </p:nvGrpSpPr>
          <p:grpSpPr>
            <a:xfrm rot="7040094">
              <a:off x="9531465" y="8059583"/>
              <a:ext cx="281336" cy="616876"/>
              <a:chOff x="5068389" y="1332411"/>
              <a:chExt cx="816861" cy="1791106"/>
            </a:xfrm>
          </p:grpSpPr>
          <p:cxnSp>
            <p:nvCxnSpPr>
              <p:cNvPr id="19" name="直线连接符 32">
                <a:extLst>
                  <a:ext uri="{FF2B5EF4-FFF2-40B4-BE49-F238E27FC236}">
                    <a16:creationId xmlns:a16="http://schemas.microsoft.com/office/drawing/2014/main" id="{68C8711B-95FB-6C48-B8D6-9CB270BD169E}"/>
                  </a:ext>
                </a:extLst>
              </p:cNvPr>
              <p:cNvCxnSpPr/>
              <p:nvPr/>
            </p:nvCxnSpPr>
            <p:spPr>
              <a:xfrm>
                <a:off x="5068389" y="1332411"/>
                <a:ext cx="0" cy="1489166"/>
              </a:xfrm>
              <a:prstGeom prst="line">
                <a:avLst/>
              </a:prstGeom>
              <a:ln w="603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连接符 33">
                <a:extLst>
                  <a:ext uri="{FF2B5EF4-FFF2-40B4-BE49-F238E27FC236}">
                    <a16:creationId xmlns:a16="http://schemas.microsoft.com/office/drawing/2014/main" id="{368F19E4-414A-654A-96C0-A5200F8B27E7}"/>
                  </a:ext>
                </a:extLst>
              </p:cNvPr>
              <p:cNvCxnSpPr>
                <a:cxnSpLocks/>
              </p:cNvCxnSpPr>
              <p:nvPr/>
            </p:nvCxnSpPr>
            <p:spPr>
              <a:xfrm rot="13234345" flipV="1">
                <a:off x="5463704" y="1752112"/>
                <a:ext cx="421546" cy="1371405"/>
              </a:xfrm>
              <a:prstGeom prst="line">
                <a:avLst/>
              </a:prstGeom>
              <a:ln w="6032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标题 1"/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pPr algn="l"/>
            <a:r>
              <a:rPr lang="en-US" altLang="zh-CN" sz="2100" b="1" err="1"/>
              <a:t>Dubbogo</a:t>
            </a:r>
            <a:r>
              <a:rPr lang="zh-CN" altLang="en-US" sz="2100" b="1"/>
              <a:t>目标</a:t>
            </a:r>
          </a:p>
        </p:txBody>
      </p:sp>
      <p:sp>
        <p:nvSpPr>
          <p:cNvPr id="28" name="PA_等腰三角形 55">
            <a:extLst>
              <a:ext uri="{FF2B5EF4-FFF2-40B4-BE49-F238E27FC236}">
                <a16:creationId xmlns:a16="http://schemas.microsoft.com/office/drawing/2014/main" id="{4FEC2CC0-AB0D-DF41-9436-AC2E29AEE8D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9" name="直接连接符 7">
            <a:extLst>
              <a:ext uri="{FF2B5EF4-FFF2-40B4-BE49-F238E27FC236}">
                <a16:creationId xmlns:a16="http://schemas.microsoft.com/office/drawing/2014/main" id="{26310BFE-8980-EC4C-8A9A-8DA7521EC0A5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204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5" name="PA_等腰三角形 55">
            <a:extLst>
              <a:ext uri="{FF2B5EF4-FFF2-40B4-BE49-F238E27FC236}">
                <a16:creationId xmlns:a16="http://schemas.microsoft.com/office/drawing/2014/main" id="{105C9C2B-F8DA-274A-B354-9EDC1BBC36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7" name="直接连接符 7">
            <a:extLst>
              <a:ext uri="{FF2B5EF4-FFF2-40B4-BE49-F238E27FC236}">
                <a16:creationId xmlns:a16="http://schemas.microsoft.com/office/drawing/2014/main" id="{C2707C05-D63A-7846-AF0C-29C168E7BFB8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83304998-93D4-8F49-A0E6-E2A32DEE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r>
              <a:rPr lang="zh-CN" altLang="en-US" sz="2100" b="1"/>
              <a:t>未来可期</a:t>
            </a:r>
          </a:p>
        </p:txBody>
      </p:sp>
      <p:cxnSp>
        <p:nvCxnSpPr>
          <p:cNvPr id="10" name="直接连接符 113">
            <a:extLst>
              <a:ext uri="{FF2B5EF4-FFF2-40B4-BE49-F238E27FC236}">
                <a16:creationId xmlns:a16="http://schemas.microsoft.com/office/drawing/2014/main" id="{B92D6801-481D-ED45-BF5B-40DC53545D99}"/>
              </a:ext>
            </a:extLst>
          </p:cNvPr>
          <p:cNvCxnSpPr>
            <a:cxnSpLocks/>
          </p:cNvCxnSpPr>
          <p:nvPr/>
        </p:nvCxnSpPr>
        <p:spPr>
          <a:xfrm>
            <a:off x="981485" y="1728006"/>
            <a:ext cx="4103077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433E1EF-73B1-5842-870D-D7604170F4C4}"/>
              </a:ext>
            </a:extLst>
          </p:cNvPr>
          <p:cNvSpPr txBox="1"/>
          <p:nvPr/>
        </p:nvSpPr>
        <p:spPr>
          <a:xfrm>
            <a:off x="902950" y="1318381"/>
            <a:ext cx="167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/>
              <a:t>1</a:t>
            </a:r>
            <a:r>
              <a:rPr kumimoji="1" lang="zh-CN" altLang="en-US" sz="1800"/>
              <a:t> </a:t>
            </a:r>
            <a:r>
              <a:rPr kumimoji="1" lang="en-US" altLang="zh-CN" sz="1800"/>
              <a:t>Dubbo</a:t>
            </a:r>
            <a:r>
              <a:rPr kumimoji="1" lang="zh-CN" altLang="en-US" sz="1800"/>
              <a:t> </a:t>
            </a:r>
            <a:r>
              <a:rPr kumimoji="1" lang="en-US" altLang="zh-CN" sz="1800"/>
              <a:t>Router</a:t>
            </a:r>
            <a:endParaRPr lang="zh-CN" altLang="en-US" sz="1800"/>
          </a:p>
        </p:txBody>
      </p:sp>
      <p:cxnSp>
        <p:nvCxnSpPr>
          <p:cNvPr id="12" name="直接连接符 113">
            <a:extLst>
              <a:ext uri="{FF2B5EF4-FFF2-40B4-BE49-F238E27FC236}">
                <a16:creationId xmlns:a16="http://schemas.microsoft.com/office/drawing/2014/main" id="{2264D314-F26F-1547-81CB-B721540FCA0A}"/>
              </a:ext>
            </a:extLst>
          </p:cNvPr>
          <p:cNvCxnSpPr>
            <a:cxnSpLocks/>
          </p:cNvCxnSpPr>
          <p:nvPr/>
        </p:nvCxnSpPr>
        <p:spPr>
          <a:xfrm>
            <a:off x="996520" y="2495669"/>
            <a:ext cx="4103077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E5C8512-CE9D-6F4F-A22E-B896C34FB38C}"/>
              </a:ext>
            </a:extLst>
          </p:cNvPr>
          <p:cNvSpPr txBox="1"/>
          <p:nvPr/>
        </p:nvSpPr>
        <p:spPr>
          <a:xfrm>
            <a:off x="917985" y="2086044"/>
            <a:ext cx="197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/>
              <a:t>2</a:t>
            </a:r>
            <a:r>
              <a:rPr kumimoji="1" lang="zh-CN" altLang="en-US" sz="1800"/>
              <a:t> </a:t>
            </a:r>
            <a:r>
              <a:rPr kumimoji="1" lang="en-US" altLang="zh-CN" sz="1800"/>
              <a:t>Tracing</a:t>
            </a:r>
            <a:r>
              <a:rPr kumimoji="1" lang="zh-CN" altLang="en-US" sz="1800"/>
              <a:t> </a:t>
            </a:r>
            <a:r>
              <a:rPr kumimoji="1" lang="en-US" altLang="zh-CN" sz="1800"/>
              <a:t>&amp;</a:t>
            </a:r>
            <a:r>
              <a:rPr kumimoji="1" lang="zh-CN" altLang="en-US" sz="1800"/>
              <a:t> </a:t>
            </a:r>
            <a:r>
              <a:rPr kumimoji="1" lang="en-US" altLang="zh-CN" sz="1800" err="1"/>
              <a:t>Devops</a:t>
            </a:r>
            <a:endParaRPr lang="zh-CN" altLang="en-US" sz="1200"/>
          </a:p>
        </p:txBody>
      </p:sp>
      <p:cxnSp>
        <p:nvCxnSpPr>
          <p:cNvPr id="14" name="直接连接符 113">
            <a:extLst>
              <a:ext uri="{FF2B5EF4-FFF2-40B4-BE49-F238E27FC236}">
                <a16:creationId xmlns:a16="http://schemas.microsoft.com/office/drawing/2014/main" id="{763384D5-7C60-C340-B4F1-B8C521D579D8}"/>
              </a:ext>
            </a:extLst>
          </p:cNvPr>
          <p:cNvCxnSpPr>
            <a:cxnSpLocks/>
          </p:cNvCxnSpPr>
          <p:nvPr/>
        </p:nvCxnSpPr>
        <p:spPr>
          <a:xfrm>
            <a:off x="1016158" y="3223038"/>
            <a:ext cx="4103077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B274240-84BB-8249-9B14-37856B48A77A}"/>
              </a:ext>
            </a:extLst>
          </p:cNvPr>
          <p:cNvSpPr txBox="1"/>
          <p:nvPr/>
        </p:nvSpPr>
        <p:spPr>
          <a:xfrm>
            <a:off x="937623" y="2813413"/>
            <a:ext cx="2381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/>
              <a:t>3</a:t>
            </a:r>
            <a:r>
              <a:rPr kumimoji="1" lang="zh-CN" altLang="en-US" sz="1800"/>
              <a:t> </a:t>
            </a:r>
            <a:r>
              <a:rPr kumimoji="1" lang="en-US" altLang="zh-CN" sz="1800"/>
              <a:t>Kubernetes</a:t>
            </a:r>
            <a:r>
              <a:rPr kumimoji="1" lang="zh-CN" altLang="en-US" sz="1800"/>
              <a:t> </a:t>
            </a:r>
            <a:r>
              <a:rPr kumimoji="1" lang="en-US" altLang="zh-CN" sz="1800"/>
              <a:t>Operator</a:t>
            </a:r>
            <a:r>
              <a:rPr kumimoji="1" lang="zh-CN" altLang="en-US" sz="1800"/>
              <a:t> </a:t>
            </a:r>
            <a:endParaRPr lang="en" altLang="zh-CN" sz="1800"/>
          </a:p>
          <a:p>
            <a:endParaRPr lang="zh-CN" altLang="en-US" sz="1800"/>
          </a:p>
        </p:txBody>
      </p:sp>
      <p:cxnSp>
        <p:nvCxnSpPr>
          <p:cNvPr id="16" name="直接连接符 113">
            <a:extLst>
              <a:ext uri="{FF2B5EF4-FFF2-40B4-BE49-F238E27FC236}">
                <a16:creationId xmlns:a16="http://schemas.microsoft.com/office/drawing/2014/main" id="{39A3B4A9-882D-6649-8E27-66490EE8A365}"/>
              </a:ext>
            </a:extLst>
          </p:cNvPr>
          <p:cNvCxnSpPr>
            <a:cxnSpLocks/>
          </p:cNvCxnSpPr>
          <p:nvPr/>
        </p:nvCxnSpPr>
        <p:spPr>
          <a:xfrm>
            <a:off x="1031193" y="3990701"/>
            <a:ext cx="4103077" cy="0"/>
          </a:xfrm>
          <a:prstGeom prst="line">
            <a:avLst/>
          </a:prstGeom>
          <a:ln>
            <a:solidFill>
              <a:srgbClr val="0070C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EB3E4CA-89A9-AF4F-932D-A56710F17A2A}"/>
              </a:ext>
            </a:extLst>
          </p:cNvPr>
          <p:cNvSpPr txBox="1"/>
          <p:nvPr/>
        </p:nvSpPr>
        <p:spPr>
          <a:xfrm>
            <a:off x="955230" y="3632664"/>
            <a:ext cx="1554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/>
              <a:t>4</a:t>
            </a:r>
            <a:r>
              <a:rPr kumimoji="1" lang="zh-CN" altLang="en-US" sz="1800"/>
              <a:t> </a:t>
            </a:r>
            <a:r>
              <a:rPr kumimoji="1" lang="en-US" altLang="zh-CN" sz="1800"/>
              <a:t>Cloud</a:t>
            </a:r>
            <a:r>
              <a:rPr kumimoji="1" lang="zh-CN" altLang="en-US" sz="1800"/>
              <a:t> </a:t>
            </a:r>
            <a:r>
              <a:rPr kumimoji="1" lang="en-US" altLang="zh-CN" sz="1800"/>
              <a:t>Native</a:t>
            </a:r>
            <a:endParaRPr lang="en" altLang="zh-CN" sz="1800"/>
          </a:p>
          <a:p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54672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5" name="PA_等腰三角形 55">
            <a:extLst>
              <a:ext uri="{FF2B5EF4-FFF2-40B4-BE49-F238E27FC236}">
                <a16:creationId xmlns:a16="http://schemas.microsoft.com/office/drawing/2014/main" id="{105C9C2B-F8DA-274A-B354-9EDC1BBC36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7" name="直接连接符 7">
            <a:extLst>
              <a:ext uri="{FF2B5EF4-FFF2-40B4-BE49-F238E27FC236}">
                <a16:creationId xmlns:a16="http://schemas.microsoft.com/office/drawing/2014/main" id="{C2707C05-D63A-7846-AF0C-29C168E7BFB8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83304998-93D4-8F49-A0E6-E2A32DEE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r>
              <a:rPr lang="zh-CN" altLang="en-US" sz="2100" b="1"/>
              <a:t>社区介绍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B1F00F0-59C7-DA47-9F6C-DD8C575BB8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961" y="1937976"/>
            <a:ext cx="2053151" cy="2743777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C47D571B-70EE-C642-A920-4B331183EBEF}"/>
              </a:ext>
            </a:extLst>
          </p:cNvPr>
          <p:cNvGrpSpPr/>
          <p:nvPr/>
        </p:nvGrpSpPr>
        <p:grpSpPr>
          <a:xfrm>
            <a:off x="636515" y="2641742"/>
            <a:ext cx="2387881" cy="1336244"/>
            <a:chOff x="657140" y="2229995"/>
            <a:chExt cx="2387881" cy="1336244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FE41900-71B6-8347-AF33-DB3B276CFF2B}"/>
                </a:ext>
              </a:extLst>
            </p:cNvPr>
            <p:cNvSpPr txBox="1"/>
            <p:nvPr/>
          </p:nvSpPr>
          <p:spPr>
            <a:xfrm>
              <a:off x="983238" y="2343768"/>
              <a:ext cx="2061783" cy="248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13"/>
                <a:t>记录在</a:t>
              </a:r>
              <a:r>
                <a:rPr lang="en-US" altLang="zh-CN" sz="1013" err="1"/>
                <a:t>issuse</a:t>
              </a:r>
              <a:r>
                <a:rPr lang="zh-CN" altLang="en-US" sz="1013"/>
                <a:t>上的使用单位有</a:t>
              </a:r>
              <a:r>
                <a:rPr lang="en-US" altLang="zh-CN" sz="1013"/>
                <a:t>12</a:t>
              </a:r>
              <a:r>
                <a:rPr lang="zh-CN" altLang="en-US" sz="1013"/>
                <a:t>个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9709C57-FF33-944A-BA1A-D26DF3B923DE}"/>
                </a:ext>
              </a:extLst>
            </p:cNvPr>
            <p:cNvSpPr txBox="1"/>
            <p:nvPr/>
          </p:nvSpPr>
          <p:spPr>
            <a:xfrm>
              <a:off x="1003213" y="2816504"/>
              <a:ext cx="885179" cy="248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13" err="1"/>
                <a:t>pr</a:t>
              </a:r>
              <a:r>
                <a:rPr lang="zh-CN" altLang="en-US" sz="1013"/>
                <a:t>数量</a:t>
              </a:r>
              <a:r>
                <a:rPr lang="en-US" altLang="zh-CN" sz="1013"/>
                <a:t>191</a:t>
              </a:r>
              <a:r>
                <a:rPr lang="zh-CN" altLang="en-US" sz="1013"/>
                <a:t>个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C26F1FD-AE15-654F-A009-866C13998A98}"/>
                </a:ext>
              </a:extLst>
            </p:cNvPr>
            <p:cNvSpPr txBox="1"/>
            <p:nvPr/>
          </p:nvSpPr>
          <p:spPr>
            <a:xfrm>
              <a:off x="1003213" y="3289240"/>
              <a:ext cx="971741" cy="248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13"/>
                <a:t>issue</a:t>
              </a:r>
              <a:r>
                <a:rPr lang="zh-CN" altLang="en-US" sz="1013"/>
                <a:t>数量</a:t>
              </a:r>
              <a:r>
                <a:rPr lang="en-US" altLang="zh-CN" sz="1013"/>
                <a:t>68</a:t>
              </a:r>
              <a:r>
                <a:rPr lang="zh-CN" altLang="en-US" sz="1013"/>
                <a:t>个</a:t>
              </a:r>
            </a:p>
          </p:txBody>
        </p:sp>
        <p:sp>
          <p:nvSpPr>
            <p:cNvPr id="29" name="形状">
              <a:extLst>
                <a:ext uri="{FF2B5EF4-FFF2-40B4-BE49-F238E27FC236}">
                  <a16:creationId xmlns:a16="http://schemas.microsoft.com/office/drawing/2014/main" id="{680E2988-5E53-4040-A9A4-B038E6678C11}"/>
                </a:ext>
              </a:extLst>
            </p:cNvPr>
            <p:cNvSpPr/>
            <p:nvPr/>
          </p:nvSpPr>
          <p:spPr>
            <a:xfrm>
              <a:off x="657141" y="2804623"/>
              <a:ext cx="309650" cy="287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13" extrusionOk="0">
                  <a:moveTo>
                    <a:pt x="10529" y="0"/>
                  </a:moveTo>
                  <a:lnTo>
                    <a:pt x="10529" y="2252"/>
                  </a:lnTo>
                  <a:cubicBezTo>
                    <a:pt x="6127" y="2290"/>
                    <a:pt x="2426" y="5063"/>
                    <a:pt x="1275" y="8842"/>
                  </a:cubicBezTo>
                  <a:lnTo>
                    <a:pt x="4596" y="10276"/>
                  </a:lnTo>
                  <a:cubicBezTo>
                    <a:pt x="5122" y="7645"/>
                    <a:pt x="7572" y="5648"/>
                    <a:pt x="10529" y="5607"/>
                  </a:cubicBezTo>
                  <a:lnTo>
                    <a:pt x="10529" y="7662"/>
                  </a:lnTo>
                  <a:lnTo>
                    <a:pt x="16091" y="3831"/>
                  </a:lnTo>
                  <a:lnTo>
                    <a:pt x="10529" y="0"/>
                  </a:lnTo>
                  <a:close/>
                  <a:moveTo>
                    <a:pt x="17685" y="4997"/>
                  </a:moveTo>
                  <a:lnTo>
                    <a:pt x="14789" y="7046"/>
                  </a:lnTo>
                  <a:cubicBezTo>
                    <a:pt x="16783" y="8706"/>
                    <a:pt x="17443" y="11456"/>
                    <a:pt x="16235" y="13805"/>
                  </a:cubicBezTo>
                  <a:lnTo>
                    <a:pt x="14269" y="12888"/>
                  </a:lnTo>
                  <a:lnTo>
                    <a:pt x="15451" y="19251"/>
                  </a:lnTo>
                  <a:lnTo>
                    <a:pt x="21600" y="16307"/>
                  </a:lnTo>
                  <a:lnTo>
                    <a:pt x="19446" y="15303"/>
                  </a:lnTo>
                  <a:cubicBezTo>
                    <a:pt x="21285" y="11775"/>
                    <a:pt x="20457" y="7668"/>
                    <a:pt x="17685" y="4997"/>
                  </a:cubicBezTo>
                  <a:close/>
                  <a:moveTo>
                    <a:pt x="972" y="10677"/>
                  </a:moveTo>
                  <a:lnTo>
                    <a:pt x="0" y="17074"/>
                  </a:lnTo>
                  <a:lnTo>
                    <a:pt x="2120" y="16006"/>
                  </a:lnTo>
                  <a:cubicBezTo>
                    <a:pt x="4403" y="19887"/>
                    <a:pt x="9288" y="21600"/>
                    <a:pt x="13647" y="20265"/>
                  </a:cubicBezTo>
                  <a:lnTo>
                    <a:pt x="12998" y="16913"/>
                  </a:lnTo>
                  <a:cubicBezTo>
                    <a:pt x="10149" y="18031"/>
                    <a:pt x="6810" y="16983"/>
                    <a:pt x="5281" y="14416"/>
                  </a:cubicBezTo>
                  <a:lnTo>
                    <a:pt x="7215" y="13443"/>
                  </a:lnTo>
                  <a:lnTo>
                    <a:pt x="972" y="10677"/>
                  </a:lnTo>
                  <a:close/>
                </a:path>
              </a:pathLst>
            </a:custGeom>
            <a:solidFill>
              <a:srgbClr val="51A7F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400"/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04AE705-C2CE-6B45-998A-FD0084F4E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7140" y="3232529"/>
              <a:ext cx="324441" cy="333710"/>
            </a:xfrm>
            <a:prstGeom prst="rect">
              <a:avLst/>
            </a:prstGeom>
          </p:spPr>
        </p:pic>
        <p:sp>
          <p:nvSpPr>
            <p:cNvPr id="31" name="五角星 30">
              <a:extLst>
                <a:ext uri="{FF2B5EF4-FFF2-40B4-BE49-F238E27FC236}">
                  <a16:creationId xmlns:a16="http://schemas.microsoft.com/office/drawing/2014/main" id="{255751B8-3D69-7247-B63F-83D246C92BAD}"/>
                </a:ext>
              </a:extLst>
            </p:cNvPr>
            <p:cNvSpPr/>
            <p:nvPr/>
          </p:nvSpPr>
          <p:spPr>
            <a:xfrm>
              <a:off x="657140" y="2229995"/>
              <a:ext cx="346073" cy="406305"/>
            </a:xfrm>
            <a:prstGeom prst="star5">
              <a:avLst/>
            </a:prstGeom>
            <a:solidFill>
              <a:srgbClr val="51A7F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algn="ctr" defTabSz="619125" hangingPunct="0"/>
              <a:endParaRPr lang="zh-CN" altLang="en-US" sz="2400">
                <a:solidFill>
                  <a:srgbClr val="FFFFFF"/>
                </a:solidFill>
                <a:sym typeface="Helvetica Neue Medium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80A1767-31C2-B846-BE2C-C79CD36DAE0C}"/>
              </a:ext>
            </a:extLst>
          </p:cNvPr>
          <p:cNvGrpSpPr/>
          <p:nvPr/>
        </p:nvGrpSpPr>
        <p:grpSpPr>
          <a:xfrm>
            <a:off x="549150" y="790294"/>
            <a:ext cx="7150895" cy="814507"/>
            <a:chOff x="549150" y="790294"/>
            <a:chExt cx="7150895" cy="814507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A01F8C1F-A534-AC44-9EA8-C21C47F63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151" y="1233326"/>
              <a:ext cx="7150894" cy="371475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9150" y="790294"/>
              <a:ext cx="7117607" cy="441733"/>
            </a:xfrm>
            <a:prstGeom prst="rect">
              <a:avLst/>
            </a:prstGeom>
          </p:spPr>
        </p:pic>
      </p:grpSp>
      <p:pic>
        <p:nvPicPr>
          <p:cNvPr id="1026" name="Picture 2" descr="AE8AD37C-D818-46D3-A093-ACCBC53DD916.png">
            <a:extLst>
              <a:ext uri="{FF2B5EF4-FFF2-40B4-BE49-F238E27FC236}">
                <a16:creationId xmlns:a16="http://schemas.microsoft.com/office/drawing/2014/main" id="{3059983D-A51A-AF47-BC34-7FACF2EC5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199" y="1927891"/>
            <a:ext cx="2124619" cy="274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75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20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5" name="PA_等腰三角形 55">
            <a:extLst>
              <a:ext uri="{FF2B5EF4-FFF2-40B4-BE49-F238E27FC236}">
                <a16:creationId xmlns:a16="http://schemas.microsoft.com/office/drawing/2014/main" id="{105C9C2B-F8DA-274A-B354-9EDC1BBC36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7" name="直接连接符 7">
            <a:extLst>
              <a:ext uri="{FF2B5EF4-FFF2-40B4-BE49-F238E27FC236}">
                <a16:creationId xmlns:a16="http://schemas.microsoft.com/office/drawing/2014/main" id="{C2707C05-D63A-7846-AF0C-29C168E7BFB8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>
            <a:extLst>
              <a:ext uri="{FF2B5EF4-FFF2-40B4-BE49-F238E27FC236}">
                <a16:creationId xmlns:a16="http://schemas.microsoft.com/office/drawing/2014/main" id="{83304998-93D4-8F49-A0E6-E2A32DEE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r>
              <a:rPr lang="zh-CN" altLang="en-US" sz="2100" b="1"/>
              <a:t>落地实践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0EE29B-B7BC-DC44-8E9E-8AEB5BCB5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284" y="3084360"/>
            <a:ext cx="1092200" cy="546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BD0674A-D055-174D-A0BD-2393B9C8B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654" y="1481098"/>
            <a:ext cx="1600200" cy="546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43AC18-8F26-B846-8321-FD6CE34DB4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580" y="2266950"/>
            <a:ext cx="12700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682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711925"/>
            <a:ext cx="9144000" cy="11687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TextBox 54"/>
          <p:cNvSpPr txBox="1"/>
          <p:nvPr/>
        </p:nvSpPr>
        <p:spPr>
          <a:xfrm>
            <a:off x="2093855" y="1777538"/>
            <a:ext cx="4956291" cy="992543"/>
          </a:xfrm>
          <a:prstGeom prst="rect">
            <a:avLst/>
          </a:prstGeom>
          <a:noFill/>
        </p:spPr>
        <p:txBody>
          <a:bodyPr wrap="square" lIns="68543" tIns="34272" rIns="68543" bIns="34272" rtlCol="0">
            <a:spAutoFit/>
          </a:bodyPr>
          <a:lstStyle/>
          <a:p>
            <a:pPr algn="ctr"/>
            <a:r>
              <a:rPr lang="zh-CN" altLang="en-US"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</a:t>
            </a:r>
          </a:p>
        </p:txBody>
      </p:sp>
      <p:sp>
        <p:nvSpPr>
          <p:cNvPr id="19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7" name="PA_等腰三角形 55">
            <a:extLst>
              <a:ext uri="{FF2B5EF4-FFF2-40B4-BE49-F238E27FC236}">
                <a16:creationId xmlns:a16="http://schemas.microsoft.com/office/drawing/2014/main" id="{66800A1D-6AE0-A64D-933D-15D85E3B3B7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9" name="直接连接符 7">
            <a:extLst>
              <a:ext uri="{FF2B5EF4-FFF2-40B4-BE49-F238E27FC236}">
                <a16:creationId xmlns:a16="http://schemas.microsoft.com/office/drawing/2014/main" id="{D888BBF9-5425-9045-BA95-06F928406418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6B9ACC3B-7011-6944-BA60-BA0785F70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r>
              <a:rPr lang="zh-CN" altLang="en-US" sz="2100" b="1"/>
              <a:t>敬请期待</a:t>
            </a:r>
          </a:p>
        </p:txBody>
      </p:sp>
    </p:spTree>
    <p:extLst>
      <p:ext uri="{BB962C8B-B14F-4D97-AF65-F5344CB8AC3E}">
        <p14:creationId xmlns:p14="http://schemas.microsoft.com/office/powerpoint/2010/main" val="3874237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pPr algn="l"/>
            <a:r>
              <a:rPr lang="en-US" altLang="zh-CN" sz="2100" b="1" err="1"/>
              <a:t>Dubbogo</a:t>
            </a:r>
            <a:r>
              <a:rPr lang="zh-CN" altLang="en-US" sz="2100" b="1"/>
              <a:t>发展历程</a:t>
            </a:r>
          </a:p>
        </p:txBody>
      </p:sp>
      <p:sp>
        <p:nvSpPr>
          <p:cNvPr id="9" name="PA_等腰三角形 55">
            <a:extLst>
              <a:ext uri="{FF2B5EF4-FFF2-40B4-BE49-F238E27FC236}">
                <a16:creationId xmlns:a16="http://schemas.microsoft.com/office/drawing/2014/main" id="{4FEC2CC0-AB0D-DF41-9436-AC2E29AEE8D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1" name="直接连接符 7">
            <a:extLst>
              <a:ext uri="{FF2B5EF4-FFF2-40B4-BE49-F238E27FC236}">
                <a16:creationId xmlns:a16="http://schemas.microsoft.com/office/drawing/2014/main" id="{26310BFE-8980-EC4C-8A9A-8DA7521EC0A5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44">
            <a:extLst>
              <a:ext uri="{FF2B5EF4-FFF2-40B4-BE49-F238E27FC236}">
                <a16:creationId xmlns:a16="http://schemas.microsoft.com/office/drawing/2014/main" id="{6218F462-6852-F84D-A358-0D846E3DAD57}"/>
              </a:ext>
            </a:extLst>
          </p:cNvPr>
          <p:cNvCxnSpPr>
            <a:cxnSpLocks/>
          </p:cNvCxnSpPr>
          <p:nvPr/>
        </p:nvCxnSpPr>
        <p:spPr>
          <a:xfrm flipV="1">
            <a:off x="540041" y="2434517"/>
            <a:ext cx="8301035" cy="27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769A6EF2-A843-DB41-B40A-DE6D31E4E2C1}"/>
              </a:ext>
            </a:extLst>
          </p:cNvPr>
          <p:cNvSpPr/>
          <p:nvPr/>
        </p:nvSpPr>
        <p:spPr>
          <a:xfrm>
            <a:off x="3346517" y="2375704"/>
            <a:ext cx="99875" cy="12983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noFill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55CB920F-7DE1-B242-BEC9-5C3987D72FCC}"/>
              </a:ext>
            </a:extLst>
          </p:cNvPr>
          <p:cNvSpPr/>
          <p:nvPr/>
        </p:nvSpPr>
        <p:spPr>
          <a:xfrm>
            <a:off x="7978501" y="2372995"/>
            <a:ext cx="99875" cy="12983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noFill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0ED443C-78C3-184E-AA42-3392762B2B84}"/>
              </a:ext>
            </a:extLst>
          </p:cNvPr>
          <p:cNvSpPr/>
          <p:nvPr/>
        </p:nvSpPr>
        <p:spPr>
          <a:xfrm>
            <a:off x="5695270" y="2375704"/>
            <a:ext cx="99875" cy="12983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noFill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40EB649-1F18-6E4A-BA8F-7495135F292A}"/>
              </a:ext>
            </a:extLst>
          </p:cNvPr>
          <p:cNvSpPr/>
          <p:nvPr/>
        </p:nvSpPr>
        <p:spPr>
          <a:xfrm>
            <a:off x="5028221" y="2375704"/>
            <a:ext cx="99875" cy="12983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noFill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C6FE2B72-E8E2-4D46-B822-A4FB7A590994}"/>
              </a:ext>
            </a:extLst>
          </p:cNvPr>
          <p:cNvSpPr/>
          <p:nvPr/>
        </p:nvSpPr>
        <p:spPr>
          <a:xfrm>
            <a:off x="470135" y="2372995"/>
            <a:ext cx="99875" cy="12983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noFill/>
            </a:endParaRPr>
          </a:p>
        </p:txBody>
      </p:sp>
      <p:sp>
        <p:nvSpPr>
          <p:cNvPr id="32" name="Here is title">
            <a:extLst>
              <a:ext uri="{FF2B5EF4-FFF2-40B4-BE49-F238E27FC236}">
                <a16:creationId xmlns:a16="http://schemas.microsoft.com/office/drawing/2014/main" id="{D23B8D14-B7F1-434D-9E95-425875D8CA83}"/>
              </a:ext>
            </a:extLst>
          </p:cNvPr>
          <p:cNvSpPr txBox="1"/>
          <p:nvPr/>
        </p:nvSpPr>
        <p:spPr>
          <a:xfrm>
            <a:off x="192013" y="2544693"/>
            <a:ext cx="1703649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defRPr sz="4800" b="0">
                <a:solidFill>
                  <a:srgbClr val="53585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altLang="zh-CN" sz="1600"/>
              <a:t>2016.08</a:t>
            </a:r>
            <a:endParaRPr sz="1600"/>
          </a:p>
        </p:txBody>
      </p:sp>
      <p:sp>
        <p:nvSpPr>
          <p:cNvPr id="33" name="The exact size of the stake purchased by Geely is unknown">
            <a:extLst>
              <a:ext uri="{FF2B5EF4-FFF2-40B4-BE49-F238E27FC236}">
                <a16:creationId xmlns:a16="http://schemas.microsoft.com/office/drawing/2014/main" id="{DF260D10-066C-C24F-A108-A08CAF415A8B}"/>
              </a:ext>
            </a:extLst>
          </p:cNvPr>
          <p:cNvSpPr txBox="1"/>
          <p:nvPr/>
        </p:nvSpPr>
        <p:spPr>
          <a:xfrm>
            <a:off x="131282" y="1719552"/>
            <a:ext cx="1637689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defRPr sz="3200" b="0">
                <a:solidFill>
                  <a:srgbClr val="53585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1400" b="1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getty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b="1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dubbogo</a:t>
            </a:r>
            <a:endParaRPr lang="en-US" altLang="zh-CN" sz="1400"/>
          </a:p>
        </p:txBody>
      </p:sp>
      <p:sp>
        <p:nvSpPr>
          <p:cNvPr id="35" name="Here is title">
            <a:extLst>
              <a:ext uri="{FF2B5EF4-FFF2-40B4-BE49-F238E27FC236}">
                <a16:creationId xmlns:a16="http://schemas.microsoft.com/office/drawing/2014/main" id="{758971BC-AFE4-034A-BB4C-68CF5F050817}"/>
              </a:ext>
            </a:extLst>
          </p:cNvPr>
          <p:cNvSpPr txBox="1"/>
          <p:nvPr/>
        </p:nvSpPr>
        <p:spPr>
          <a:xfrm>
            <a:off x="3004624" y="2566093"/>
            <a:ext cx="1053680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defRPr sz="4800" b="0">
                <a:solidFill>
                  <a:srgbClr val="53585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altLang="zh-CN" sz="1600"/>
              <a:t>2018.08</a:t>
            </a:r>
            <a:endParaRPr sz="1600"/>
          </a:p>
        </p:txBody>
      </p:sp>
      <p:sp>
        <p:nvSpPr>
          <p:cNvPr id="36" name="Here is title">
            <a:extLst>
              <a:ext uri="{FF2B5EF4-FFF2-40B4-BE49-F238E27FC236}">
                <a16:creationId xmlns:a16="http://schemas.microsoft.com/office/drawing/2014/main" id="{CF7C79DF-29E2-0F4C-B9BB-4309156AA980}"/>
              </a:ext>
            </a:extLst>
          </p:cNvPr>
          <p:cNvSpPr txBox="1"/>
          <p:nvPr/>
        </p:nvSpPr>
        <p:spPr>
          <a:xfrm>
            <a:off x="4530407" y="2142393"/>
            <a:ext cx="1053680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defRPr sz="4800" b="0">
                <a:solidFill>
                  <a:srgbClr val="53585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altLang="zh-CN" sz="1600"/>
              <a:t>2019.06</a:t>
            </a:r>
            <a:endParaRPr sz="1600"/>
          </a:p>
        </p:txBody>
      </p:sp>
      <p:sp>
        <p:nvSpPr>
          <p:cNvPr id="37" name="Here is title">
            <a:extLst>
              <a:ext uri="{FF2B5EF4-FFF2-40B4-BE49-F238E27FC236}">
                <a16:creationId xmlns:a16="http://schemas.microsoft.com/office/drawing/2014/main" id="{FEC54F30-791F-C14B-9794-23C2EBE1AEA6}"/>
              </a:ext>
            </a:extLst>
          </p:cNvPr>
          <p:cNvSpPr txBox="1"/>
          <p:nvPr/>
        </p:nvSpPr>
        <p:spPr>
          <a:xfrm>
            <a:off x="6183085" y="2146863"/>
            <a:ext cx="1053680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defRPr sz="4800" b="0">
                <a:solidFill>
                  <a:srgbClr val="53585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altLang="zh-CN" sz="1600"/>
              <a:t>2019.12</a:t>
            </a:r>
            <a:endParaRPr sz="1600"/>
          </a:p>
        </p:txBody>
      </p:sp>
      <p:sp>
        <p:nvSpPr>
          <p:cNvPr id="40" name="The exact size of the stake purchased by Geely is unknown">
            <a:extLst>
              <a:ext uri="{FF2B5EF4-FFF2-40B4-BE49-F238E27FC236}">
                <a16:creationId xmlns:a16="http://schemas.microsoft.com/office/drawing/2014/main" id="{43175E69-5DC8-984D-8167-8DB29EDFE7FB}"/>
              </a:ext>
            </a:extLst>
          </p:cNvPr>
          <p:cNvSpPr txBox="1"/>
          <p:nvPr/>
        </p:nvSpPr>
        <p:spPr>
          <a:xfrm>
            <a:off x="1704507" y="1270095"/>
            <a:ext cx="2288208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defRPr sz="3200" b="0">
                <a:solidFill>
                  <a:srgbClr val="53585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endParaRPr lang="en-US" altLang="zh-CN" sz="135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129ED3A5-9172-E44F-ADA5-8CD8BB344FCD}"/>
              </a:ext>
            </a:extLst>
          </p:cNvPr>
          <p:cNvSpPr/>
          <p:nvPr/>
        </p:nvSpPr>
        <p:spPr>
          <a:xfrm>
            <a:off x="2491096" y="2379623"/>
            <a:ext cx="99875" cy="12983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noFill/>
            </a:endParaRPr>
          </a:p>
        </p:txBody>
      </p:sp>
      <p:sp>
        <p:nvSpPr>
          <p:cNvPr id="49" name="Here is title">
            <a:extLst>
              <a:ext uri="{FF2B5EF4-FFF2-40B4-BE49-F238E27FC236}">
                <a16:creationId xmlns:a16="http://schemas.microsoft.com/office/drawing/2014/main" id="{B227CDDD-3A09-3D46-A4B9-859F1A3EEBD6}"/>
              </a:ext>
            </a:extLst>
          </p:cNvPr>
          <p:cNvSpPr txBox="1"/>
          <p:nvPr/>
        </p:nvSpPr>
        <p:spPr>
          <a:xfrm>
            <a:off x="2046090" y="2110094"/>
            <a:ext cx="93216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defRPr sz="4800" b="0">
                <a:solidFill>
                  <a:srgbClr val="53585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altLang="zh-CN" sz="1600"/>
              <a:t>2018.02</a:t>
            </a:r>
            <a:endParaRPr sz="1600"/>
          </a:p>
        </p:txBody>
      </p:sp>
      <p:sp>
        <p:nvSpPr>
          <p:cNvPr id="50" name="The exact size of the stake purchased by Geely is unknown">
            <a:extLst>
              <a:ext uri="{FF2B5EF4-FFF2-40B4-BE49-F238E27FC236}">
                <a16:creationId xmlns:a16="http://schemas.microsoft.com/office/drawing/2014/main" id="{FF99D5E7-B0AB-C64D-A904-74E83CFFE1F4}"/>
              </a:ext>
            </a:extLst>
          </p:cNvPr>
          <p:cNvSpPr txBox="1"/>
          <p:nvPr/>
        </p:nvSpPr>
        <p:spPr>
          <a:xfrm>
            <a:off x="1775257" y="2855836"/>
            <a:ext cx="1703649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defRPr sz="3200" b="0">
                <a:solidFill>
                  <a:srgbClr val="53585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gohessian2</a:t>
            </a:r>
            <a:endParaRPr lang="en-US" altLang="zh-CN" sz="1400"/>
          </a:p>
        </p:txBody>
      </p:sp>
      <p:sp>
        <p:nvSpPr>
          <p:cNvPr id="51" name="The exact size of the stake purchased by Geely is unknown">
            <a:extLst>
              <a:ext uri="{FF2B5EF4-FFF2-40B4-BE49-F238E27FC236}">
                <a16:creationId xmlns:a16="http://schemas.microsoft.com/office/drawing/2014/main" id="{DC9D715E-E95B-5144-8A35-F7FA9692AA1B}"/>
              </a:ext>
            </a:extLst>
          </p:cNvPr>
          <p:cNvSpPr txBox="1"/>
          <p:nvPr/>
        </p:nvSpPr>
        <p:spPr>
          <a:xfrm>
            <a:off x="2853776" y="1718907"/>
            <a:ext cx="1695617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defRPr sz="3200" b="0">
                <a:solidFill>
                  <a:srgbClr val="53585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1400" b="1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dubbo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b="1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dubbo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-go</a:t>
            </a:r>
            <a:endParaRPr lang="en-US" altLang="zh-CN" sz="1400"/>
          </a:p>
        </p:txBody>
      </p:sp>
      <p:sp>
        <p:nvSpPr>
          <p:cNvPr id="52" name="The exact size of the stake purchased by Geely is unknown">
            <a:extLst>
              <a:ext uri="{FF2B5EF4-FFF2-40B4-BE49-F238E27FC236}">
                <a16:creationId xmlns:a16="http://schemas.microsoft.com/office/drawing/2014/main" id="{FD281B61-7717-0A42-916F-CEE418C4F543}"/>
              </a:ext>
            </a:extLst>
          </p:cNvPr>
          <p:cNvSpPr txBox="1"/>
          <p:nvPr/>
        </p:nvSpPr>
        <p:spPr>
          <a:xfrm>
            <a:off x="4180412" y="2841500"/>
            <a:ext cx="1695617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defRPr sz="3200" b="0">
                <a:solidFill>
                  <a:srgbClr val="53585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apache/</a:t>
            </a:r>
            <a:r>
              <a:rPr lang="en-US" altLang="zh-CN" sz="1400" b="1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dubbo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-go</a:t>
            </a:r>
            <a:endParaRPr lang="en-US" altLang="zh-CN" sz="1400"/>
          </a:p>
        </p:txBody>
      </p:sp>
      <p:sp>
        <p:nvSpPr>
          <p:cNvPr id="54" name="Here is title">
            <a:extLst>
              <a:ext uri="{FF2B5EF4-FFF2-40B4-BE49-F238E27FC236}">
                <a16:creationId xmlns:a16="http://schemas.microsoft.com/office/drawing/2014/main" id="{1E12569B-9BFD-2A4E-91C2-F124114E670A}"/>
              </a:ext>
            </a:extLst>
          </p:cNvPr>
          <p:cNvSpPr txBox="1"/>
          <p:nvPr/>
        </p:nvSpPr>
        <p:spPr>
          <a:xfrm>
            <a:off x="5459032" y="2524371"/>
            <a:ext cx="1053680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defRPr sz="4800" b="0">
                <a:solidFill>
                  <a:srgbClr val="53585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altLang="zh-CN" sz="1600"/>
              <a:t>2019.08</a:t>
            </a:r>
            <a:endParaRPr sz="1600"/>
          </a:p>
        </p:txBody>
      </p:sp>
      <p:sp>
        <p:nvSpPr>
          <p:cNvPr id="55" name="The exact size of the stake purchased by Geely is unknown">
            <a:extLst>
              <a:ext uri="{FF2B5EF4-FFF2-40B4-BE49-F238E27FC236}">
                <a16:creationId xmlns:a16="http://schemas.microsoft.com/office/drawing/2014/main" id="{CA174364-782D-CD45-B88A-756C6FB06BB9}"/>
              </a:ext>
            </a:extLst>
          </p:cNvPr>
          <p:cNvSpPr txBox="1"/>
          <p:nvPr/>
        </p:nvSpPr>
        <p:spPr>
          <a:xfrm>
            <a:off x="4682984" y="1719303"/>
            <a:ext cx="2686892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defRPr sz="3200" b="0">
                <a:solidFill>
                  <a:srgbClr val="53585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apache/dubbo-go-hessian2</a:t>
            </a:r>
            <a:endParaRPr lang="en-US" altLang="zh-CN" sz="140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18B63ED9-4B05-144F-9388-DC9D2AAFBAD3}"/>
              </a:ext>
            </a:extLst>
          </p:cNvPr>
          <p:cNvSpPr/>
          <p:nvPr/>
        </p:nvSpPr>
        <p:spPr>
          <a:xfrm>
            <a:off x="6616297" y="2369080"/>
            <a:ext cx="99875" cy="12983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noFill/>
            </a:endParaRPr>
          </a:p>
        </p:txBody>
      </p:sp>
      <p:sp>
        <p:nvSpPr>
          <p:cNvPr id="57" name="The exact size of the stake purchased by Geely is unknown">
            <a:extLst>
              <a:ext uri="{FF2B5EF4-FFF2-40B4-BE49-F238E27FC236}">
                <a16:creationId xmlns:a16="http://schemas.microsoft.com/office/drawing/2014/main" id="{0DA5B89F-DA5F-504F-B398-09ECA4854DF1}"/>
              </a:ext>
            </a:extLst>
          </p:cNvPr>
          <p:cNvSpPr txBox="1"/>
          <p:nvPr/>
        </p:nvSpPr>
        <p:spPr>
          <a:xfrm>
            <a:off x="6251328" y="2841500"/>
            <a:ext cx="917194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defRPr sz="3200" b="0">
                <a:solidFill>
                  <a:srgbClr val="53585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1400" b="1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grpc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/k8s</a:t>
            </a:r>
            <a:endParaRPr lang="en-US" altLang="zh-CN" sz="1400"/>
          </a:p>
        </p:txBody>
      </p:sp>
      <p:sp>
        <p:nvSpPr>
          <p:cNvPr id="59" name="Here is title">
            <a:extLst>
              <a:ext uri="{FF2B5EF4-FFF2-40B4-BE49-F238E27FC236}">
                <a16:creationId xmlns:a16="http://schemas.microsoft.com/office/drawing/2014/main" id="{61E8E247-2DAC-E842-81CC-FB16C20025D2}"/>
              </a:ext>
            </a:extLst>
          </p:cNvPr>
          <p:cNvSpPr txBox="1"/>
          <p:nvPr/>
        </p:nvSpPr>
        <p:spPr>
          <a:xfrm>
            <a:off x="7719621" y="2536913"/>
            <a:ext cx="740448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defRPr sz="4800" b="0">
                <a:solidFill>
                  <a:srgbClr val="53585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altLang="zh-CN" sz="1600"/>
              <a:t>2020</a:t>
            </a:r>
            <a:endParaRPr sz="1600"/>
          </a:p>
        </p:txBody>
      </p:sp>
      <p:sp>
        <p:nvSpPr>
          <p:cNvPr id="60" name="The exact size of the stake purchased by Geely is unknown">
            <a:extLst>
              <a:ext uri="{FF2B5EF4-FFF2-40B4-BE49-F238E27FC236}">
                <a16:creationId xmlns:a16="http://schemas.microsoft.com/office/drawing/2014/main" id="{2E6A3E2D-CADD-054F-8769-0D1576335633}"/>
              </a:ext>
            </a:extLst>
          </p:cNvPr>
          <p:cNvSpPr txBox="1"/>
          <p:nvPr/>
        </p:nvSpPr>
        <p:spPr>
          <a:xfrm>
            <a:off x="7221445" y="1710648"/>
            <a:ext cx="1963004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defRPr sz="3200" b="0">
                <a:solidFill>
                  <a:srgbClr val="53585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Dubbo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Plane</a:t>
            </a:r>
          </a:p>
        </p:txBody>
      </p:sp>
    </p:spTree>
    <p:extLst>
      <p:ext uri="{BB962C8B-B14F-4D97-AF65-F5344CB8AC3E}">
        <p14:creationId xmlns:p14="http://schemas.microsoft.com/office/powerpoint/2010/main" val="289955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pPr algn="l"/>
            <a:r>
              <a:rPr lang="en-US" altLang="zh-CN" sz="2100" b="1" err="1"/>
              <a:t>Dubbogo</a:t>
            </a:r>
            <a:r>
              <a:rPr lang="zh-CN" altLang="en-US" sz="2100" b="1"/>
              <a:t> 整体设计</a:t>
            </a:r>
          </a:p>
        </p:txBody>
      </p:sp>
      <p:sp>
        <p:nvSpPr>
          <p:cNvPr id="9" name="PA_等腰三角形 55">
            <a:extLst>
              <a:ext uri="{FF2B5EF4-FFF2-40B4-BE49-F238E27FC236}">
                <a16:creationId xmlns:a16="http://schemas.microsoft.com/office/drawing/2014/main" id="{4FEC2CC0-AB0D-DF41-9436-AC2E29AEE8D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1" name="直接连接符 7">
            <a:extLst>
              <a:ext uri="{FF2B5EF4-FFF2-40B4-BE49-F238E27FC236}">
                <a16:creationId xmlns:a16="http://schemas.microsoft.com/office/drawing/2014/main" id="{26310BFE-8980-EC4C-8A9A-8DA7521EC0A5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6615B218-71AC-C144-8DA6-69BBC0EC29B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34749" y="921796"/>
            <a:ext cx="5915025" cy="410665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4D8C4A3D-2E7E-4E4D-BAF7-5D5EB45A6A77}"/>
              </a:ext>
            </a:extLst>
          </p:cNvPr>
          <p:cNvSpPr/>
          <p:nvPr/>
        </p:nvSpPr>
        <p:spPr>
          <a:xfrm>
            <a:off x="0" y="1996196"/>
            <a:ext cx="3036162" cy="232821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zh-CN" altLang="en-US" sz="1013">
                <a:solidFill>
                  <a:srgbClr val="53585F"/>
                </a:solidFill>
                <a:latin typeface="PingFang SC Regular"/>
                <a:ea typeface="PingFang SC Regular"/>
              </a:rPr>
              <a:t>借鉴 </a:t>
            </a:r>
            <a:r>
              <a:rPr lang="en-US" altLang="zh-CN" sz="1013" err="1">
                <a:solidFill>
                  <a:srgbClr val="53585F"/>
                </a:solidFill>
                <a:latin typeface="PingFang SC Regular"/>
                <a:ea typeface="PingFang SC Regular"/>
              </a:rPr>
              <a:t>dubbo</a:t>
            </a:r>
            <a:r>
              <a:rPr lang="en-US" altLang="zh-CN" sz="1013">
                <a:solidFill>
                  <a:srgbClr val="53585F"/>
                </a:solidFill>
                <a:latin typeface="PingFang SC Regular"/>
                <a:ea typeface="PingFang SC Regular"/>
              </a:rPr>
              <a:t> </a:t>
            </a:r>
            <a:r>
              <a:rPr lang="zh-CN" altLang="en-US" sz="1013">
                <a:solidFill>
                  <a:srgbClr val="53585F"/>
                </a:solidFill>
                <a:latin typeface="PingFang SC Regular"/>
                <a:ea typeface="PingFang SC Regular"/>
              </a:rPr>
              <a:t>的分层设计，易拓展性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B98BEE7-A148-C546-96A2-BC646843E791}"/>
              </a:ext>
            </a:extLst>
          </p:cNvPr>
          <p:cNvSpPr/>
          <p:nvPr/>
        </p:nvSpPr>
        <p:spPr>
          <a:xfrm>
            <a:off x="0" y="3068176"/>
            <a:ext cx="3036162" cy="232821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zh-CN" altLang="en-US" sz="1013">
                <a:solidFill>
                  <a:srgbClr val="53585F"/>
                </a:solidFill>
                <a:latin typeface="PingFang SC Regular"/>
                <a:ea typeface="PingFang SC Regular"/>
              </a:rPr>
              <a:t>语言不同，部分模块实现思路不一致</a:t>
            </a:r>
          </a:p>
        </p:txBody>
      </p:sp>
    </p:spTree>
    <p:extLst>
      <p:ext uri="{BB962C8B-B14F-4D97-AF65-F5344CB8AC3E}">
        <p14:creationId xmlns:p14="http://schemas.microsoft.com/office/powerpoint/2010/main" val="4164725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ABDC7CC5-FCF3-7D43-BAB1-B0E03137B3C7}"/>
              </a:ext>
            </a:extLst>
          </p:cNvPr>
          <p:cNvGrpSpPr/>
          <p:nvPr/>
        </p:nvGrpSpPr>
        <p:grpSpPr>
          <a:xfrm>
            <a:off x="1299403" y="940903"/>
            <a:ext cx="7774545" cy="3792427"/>
            <a:chOff x="1038153" y="940903"/>
            <a:chExt cx="7774545" cy="3792427"/>
          </a:xfrm>
        </p:grpSpPr>
        <p:sp>
          <p:nvSpPr>
            <p:cNvPr id="119" name="Line"/>
            <p:cNvSpPr/>
            <p:nvPr/>
          </p:nvSpPr>
          <p:spPr>
            <a:xfrm>
              <a:off x="3046027" y="2843941"/>
              <a:ext cx="308830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712"/>
            </a:p>
          </p:txBody>
        </p:sp>
        <p:grpSp>
          <p:nvGrpSpPr>
            <p:cNvPr id="141" name="Group"/>
            <p:cNvGrpSpPr/>
            <p:nvPr/>
          </p:nvGrpSpPr>
          <p:grpSpPr>
            <a:xfrm>
              <a:off x="1038153" y="1909404"/>
              <a:ext cx="3327097" cy="1768727"/>
              <a:chOff x="135014" y="0"/>
              <a:chExt cx="5895596" cy="4064924"/>
            </a:xfrm>
          </p:grpSpPr>
          <p:sp>
            <p:nvSpPr>
              <p:cNvPr id="120" name="Consumer"/>
              <p:cNvSpPr/>
              <p:nvPr/>
            </p:nvSpPr>
            <p:spPr>
              <a:xfrm>
                <a:off x="135014" y="0"/>
                <a:ext cx="5895596" cy="4064924"/>
              </a:xfrm>
              <a:prstGeom prst="rect">
                <a:avLst/>
              </a:prstGeom>
              <a:solidFill>
                <a:srgbClr val="51A7F9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t">
                <a:noAutofit/>
              </a:bodyPr>
              <a:lstStyle>
                <a:lvl1pPr algn="l">
                  <a:defRPr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sz="712"/>
                  <a:t>Consumer</a:t>
                </a:r>
              </a:p>
            </p:txBody>
          </p:sp>
          <p:grpSp>
            <p:nvGrpSpPr>
              <p:cNvPr id="124" name="Group"/>
              <p:cNvGrpSpPr/>
              <p:nvPr/>
            </p:nvGrpSpPr>
            <p:grpSpPr>
              <a:xfrm>
                <a:off x="4934247" y="1137465"/>
                <a:ext cx="1068055" cy="2159050"/>
                <a:chOff x="-107995" y="69218"/>
                <a:chExt cx="1068054" cy="2159048"/>
              </a:xfrm>
            </p:grpSpPr>
            <p:sp>
              <p:nvSpPr>
                <p:cNvPr id="121" name="codec"/>
                <p:cNvSpPr/>
                <p:nvPr/>
              </p:nvSpPr>
              <p:spPr>
                <a:xfrm>
                  <a:off x="-107995" y="69218"/>
                  <a:ext cx="1068054" cy="2159048"/>
                </a:xfrm>
                <a:prstGeom prst="rect">
                  <a:avLst/>
                </a:prstGeom>
                <a:noFill/>
                <a:ln w="12700" cap="flat">
                  <a:solidFill>
                    <a:srgbClr val="797979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26789" tIns="26789" rIns="26789" bIns="26789" numCol="1" anchor="t">
                  <a:noAutofit/>
                </a:bodyPr>
                <a:lstStyle>
                  <a:lvl1pPr>
                    <a:defRPr sz="1700" b="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rPr sz="896"/>
                    <a:t>codec</a:t>
                  </a:r>
                </a:p>
              </p:txBody>
            </p:sp>
            <p:sp>
              <p:nvSpPr>
                <p:cNvPr id="122" name="hessian2"/>
                <p:cNvSpPr/>
                <p:nvPr/>
              </p:nvSpPr>
              <p:spPr>
                <a:xfrm>
                  <a:off x="-61804" y="1085330"/>
                  <a:ext cx="953929" cy="396539"/>
                </a:xfrm>
                <a:prstGeom prst="rect">
                  <a:avLst/>
                </a:prstGeom>
                <a:solidFill>
                  <a:srgbClr val="70BF4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>
                  <a:lvl1pPr>
                    <a:defRPr sz="15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rPr sz="791"/>
                    <a:t>hessian2</a:t>
                  </a:r>
                </a:p>
              </p:txBody>
            </p:sp>
            <p:sp>
              <p:nvSpPr>
                <p:cNvPr id="123" name="jsonrpc 2.0"/>
                <p:cNvSpPr/>
                <p:nvPr/>
              </p:nvSpPr>
              <p:spPr>
                <a:xfrm>
                  <a:off x="-95191" y="478138"/>
                  <a:ext cx="995123" cy="396542"/>
                </a:xfrm>
                <a:prstGeom prst="rect">
                  <a:avLst/>
                </a:prstGeom>
                <a:solidFill>
                  <a:srgbClr val="70BF4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>
                  <a:lvl1pPr>
                    <a:defRPr sz="15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rPr sz="791" err="1"/>
                    <a:t>jsonrpc</a:t>
                  </a:r>
                  <a:r>
                    <a:rPr sz="791"/>
                    <a:t> 2.0</a:t>
                  </a:r>
                </a:p>
              </p:txBody>
            </p:sp>
          </p:grpSp>
          <p:grpSp>
            <p:nvGrpSpPr>
              <p:cNvPr id="129" name="Group"/>
              <p:cNvGrpSpPr/>
              <p:nvPr/>
            </p:nvGrpSpPr>
            <p:grpSpPr>
              <a:xfrm>
                <a:off x="3674656" y="1002825"/>
                <a:ext cx="927365" cy="2289893"/>
                <a:chOff x="-171836" y="0"/>
                <a:chExt cx="927363" cy="2289891"/>
              </a:xfrm>
            </p:grpSpPr>
            <p:sp>
              <p:nvSpPr>
                <p:cNvPr id="125" name="filter"/>
                <p:cNvSpPr/>
                <p:nvPr/>
              </p:nvSpPr>
              <p:spPr>
                <a:xfrm>
                  <a:off x="-171836" y="0"/>
                  <a:ext cx="927363" cy="2289891"/>
                </a:xfrm>
                <a:prstGeom prst="rect">
                  <a:avLst/>
                </a:prstGeom>
                <a:noFill/>
                <a:ln w="12700" cap="flat">
                  <a:solidFill>
                    <a:srgbClr val="797979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26789" tIns="26789" rIns="26789" bIns="26789" numCol="1" anchor="t">
                  <a:noAutofit/>
                </a:bodyPr>
                <a:lstStyle>
                  <a:lvl1pPr>
                    <a:defRPr sz="1700" b="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rPr sz="896"/>
                    <a:t>filter</a:t>
                  </a:r>
                </a:p>
              </p:txBody>
            </p:sp>
            <p:sp>
              <p:nvSpPr>
                <p:cNvPr id="126" name="generic…"/>
                <p:cNvSpPr/>
                <p:nvPr/>
              </p:nvSpPr>
              <p:spPr>
                <a:xfrm>
                  <a:off x="-131160" y="954390"/>
                  <a:ext cx="846013" cy="559683"/>
                </a:xfrm>
                <a:prstGeom prst="rect">
                  <a:avLst/>
                </a:prstGeom>
                <a:solidFill>
                  <a:srgbClr val="70BF4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15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r>
                    <a:rPr sz="791"/>
                    <a:t>generic</a:t>
                  </a:r>
                </a:p>
                <a:p>
                  <a:pPr>
                    <a:defRPr sz="15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r>
                    <a:rPr sz="791"/>
                    <a:t>invoke</a:t>
                  </a:r>
                </a:p>
              </p:txBody>
            </p:sp>
            <p:sp>
              <p:nvSpPr>
                <p:cNvPr id="127" name="tps limit"/>
                <p:cNvSpPr/>
                <p:nvPr/>
              </p:nvSpPr>
              <p:spPr>
                <a:xfrm>
                  <a:off x="-131160" y="388635"/>
                  <a:ext cx="846013" cy="335248"/>
                </a:xfrm>
                <a:prstGeom prst="rect">
                  <a:avLst/>
                </a:prstGeom>
                <a:solidFill>
                  <a:srgbClr val="70BF4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>
                  <a:lvl1pPr>
                    <a:defRPr sz="15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rPr sz="791" err="1"/>
                    <a:t>tps</a:t>
                  </a:r>
                  <a:r>
                    <a:rPr sz="791"/>
                    <a:t> limit</a:t>
                  </a:r>
                </a:p>
              </p:txBody>
            </p:sp>
            <p:sp>
              <p:nvSpPr>
                <p:cNvPr id="128" name="…"/>
                <p:cNvSpPr/>
                <p:nvPr/>
              </p:nvSpPr>
              <p:spPr>
                <a:xfrm>
                  <a:off x="-143434" y="1799217"/>
                  <a:ext cx="846013" cy="335248"/>
                </a:xfrm>
                <a:prstGeom prst="rect">
                  <a:avLst/>
                </a:prstGeom>
                <a:solidFill>
                  <a:srgbClr val="70BF4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>
                  <a:lvl1pPr>
                    <a:defRPr sz="15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rPr sz="791"/>
                    <a:t>…</a:t>
                  </a:r>
                </a:p>
              </p:txBody>
            </p:sp>
          </p:grpSp>
          <p:grpSp>
            <p:nvGrpSpPr>
              <p:cNvPr id="138" name="Group"/>
              <p:cNvGrpSpPr/>
              <p:nvPr/>
            </p:nvGrpSpPr>
            <p:grpSpPr>
              <a:xfrm>
                <a:off x="707099" y="668915"/>
                <a:ext cx="2554442" cy="2620916"/>
                <a:chOff x="-685899" y="-53089"/>
                <a:chExt cx="2554440" cy="2620914"/>
              </a:xfrm>
            </p:grpSpPr>
            <p:sp>
              <p:nvSpPr>
                <p:cNvPr id="130" name="cluster &amp; load balance"/>
                <p:cNvSpPr/>
                <p:nvPr/>
              </p:nvSpPr>
              <p:spPr>
                <a:xfrm>
                  <a:off x="-685899" y="-53089"/>
                  <a:ext cx="2525396" cy="2620914"/>
                </a:xfrm>
                <a:prstGeom prst="rect">
                  <a:avLst/>
                </a:prstGeom>
                <a:noFill/>
                <a:ln w="12700" cap="flat">
                  <a:solidFill>
                    <a:srgbClr val="797979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26789" tIns="26789" rIns="26789" bIns="26789" numCol="1" anchor="t">
                  <a:noAutofit/>
                </a:bodyPr>
                <a:lstStyle>
                  <a:lvl1pPr>
                    <a:defRPr sz="1700" b="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rPr lang="en" sz="896"/>
                    <a:t>c</a:t>
                  </a:r>
                  <a:r>
                    <a:rPr sz="896"/>
                    <a:t>luster</a:t>
                  </a:r>
                  <a:r>
                    <a:rPr lang="zh-CN" altLang="en-US" sz="896"/>
                    <a:t>                        </a:t>
                  </a:r>
                  <a:r>
                    <a:rPr lang="en-US" altLang="zh-CN" sz="896"/>
                    <a:t>LB</a:t>
                  </a:r>
                  <a:endParaRPr sz="896"/>
                </a:p>
              </p:txBody>
            </p:sp>
            <p:sp>
              <p:nvSpPr>
                <p:cNvPr id="131" name="random"/>
                <p:cNvSpPr/>
                <p:nvPr/>
              </p:nvSpPr>
              <p:spPr>
                <a:xfrm>
                  <a:off x="1140105" y="513374"/>
                  <a:ext cx="728436" cy="415035"/>
                </a:xfrm>
                <a:prstGeom prst="rect">
                  <a:avLst/>
                </a:prstGeom>
                <a:solidFill>
                  <a:srgbClr val="70BF4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>
                  <a:lvl1pPr>
                    <a:defRPr sz="15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rPr sz="791"/>
                    <a:t>random</a:t>
                  </a:r>
                </a:p>
              </p:txBody>
            </p:sp>
            <p:sp>
              <p:nvSpPr>
                <p:cNvPr id="132" name="round…"/>
                <p:cNvSpPr/>
                <p:nvPr/>
              </p:nvSpPr>
              <p:spPr>
                <a:xfrm>
                  <a:off x="1164871" y="995335"/>
                  <a:ext cx="670059" cy="568092"/>
                </a:xfrm>
                <a:prstGeom prst="rect">
                  <a:avLst/>
                </a:prstGeom>
                <a:solidFill>
                  <a:srgbClr val="70BF4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15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r>
                    <a:rPr sz="791"/>
                    <a:t>round</a:t>
                  </a:r>
                </a:p>
                <a:p>
                  <a:pPr>
                    <a:defRPr sz="15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r>
                    <a:rPr sz="791"/>
                    <a:t> robin</a:t>
                  </a:r>
                </a:p>
              </p:txBody>
            </p:sp>
            <p:sp>
              <p:nvSpPr>
                <p:cNvPr id="133" name="least…"/>
                <p:cNvSpPr/>
                <p:nvPr/>
              </p:nvSpPr>
              <p:spPr>
                <a:xfrm>
                  <a:off x="1162869" y="1717401"/>
                  <a:ext cx="676630" cy="568094"/>
                </a:xfrm>
                <a:prstGeom prst="rect">
                  <a:avLst/>
                </a:prstGeom>
                <a:solidFill>
                  <a:srgbClr val="70BF4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15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r>
                    <a:rPr sz="791"/>
                    <a:t>least</a:t>
                  </a:r>
                </a:p>
                <a:p>
                  <a:pPr>
                    <a:defRPr sz="15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r>
                    <a:rPr sz="791"/>
                    <a:t>active</a:t>
                  </a:r>
                </a:p>
              </p:txBody>
            </p:sp>
            <p:sp>
              <p:nvSpPr>
                <p:cNvPr id="134" name="failover"/>
                <p:cNvSpPr/>
                <p:nvPr/>
              </p:nvSpPr>
              <p:spPr>
                <a:xfrm>
                  <a:off x="-618192" y="589640"/>
                  <a:ext cx="697558" cy="370011"/>
                </a:xfrm>
                <a:prstGeom prst="rect">
                  <a:avLst/>
                </a:prstGeom>
                <a:solidFill>
                  <a:srgbClr val="70BF4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>
                  <a:lvl1pPr>
                    <a:defRPr sz="15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pPr algn="dist"/>
                  <a:r>
                    <a:rPr sz="791"/>
                    <a:t>failover</a:t>
                  </a:r>
                </a:p>
              </p:txBody>
            </p:sp>
            <p:sp>
              <p:nvSpPr>
                <p:cNvPr id="135" name="failfast"/>
                <p:cNvSpPr/>
                <p:nvPr/>
              </p:nvSpPr>
              <p:spPr>
                <a:xfrm>
                  <a:off x="-605913" y="1056300"/>
                  <a:ext cx="659753" cy="404815"/>
                </a:xfrm>
                <a:prstGeom prst="rect">
                  <a:avLst/>
                </a:prstGeom>
                <a:solidFill>
                  <a:srgbClr val="70BF4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>
                  <a:lvl1pPr>
                    <a:defRPr sz="15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pPr algn="dist"/>
                  <a:r>
                    <a:rPr sz="791" err="1"/>
                    <a:t>failfast</a:t>
                  </a:r>
                  <a:endParaRPr sz="791"/>
                </a:p>
              </p:txBody>
            </p:sp>
            <p:sp>
              <p:nvSpPr>
                <p:cNvPr id="136" name="failsafe"/>
                <p:cNvSpPr/>
                <p:nvPr/>
              </p:nvSpPr>
              <p:spPr>
                <a:xfrm>
                  <a:off x="-593646" y="1522963"/>
                  <a:ext cx="674462" cy="390316"/>
                </a:xfrm>
                <a:prstGeom prst="rect">
                  <a:avLst/>
                </a:prstGeom>
                <a:solidFill>
                  <a:srgbClr val="70BF4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>
                  <a:lvl1pPr>
                    <a:defRPr sz="15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pPr algn="dist"/>
                  <a:r>
                    <a:rPr sz="791"/>
                    <a:t>failsafe</a:t>
                  </a:r>
                </a:p>
              </p:txBody>
            </p:sp>
            <p:sp>
              <p:nvSpPr>
                <p:cNvPr id="137" name="…"/>
                <p:cNvSpPr/>
                <p:nvPr/>
              </p:nvSpPr>
              <p:spPr>
                <a:xfrm>
                  <a:off x="-593643" y="1989623"/>
                  <a:ext cx="673008" cy="337967"/>
                </a:xfrm>
                <a:prstGeom prst="rect">
                  <a:avLst/>
                </a:prstGeom>
                <a:solidFill>
                  <a:srgbClr val="70BF4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>
                  <a:lvl1pPr>
                    <a:defRPr sz="15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pPr algn="dist"/>
                  <a:r>
                    <a:rPr sz="791"/>
                    <a:t>…</a:t>
                  </a:r>
                </a:p>
              </p:txBody>
            </p:sp>
          </p:grpSp>
          <p:sp>
            <p:nvSpPr>
              <p:cNvPr id="139" name="Registry"/>
              <p:cNvSpPr/>
              <p:nvPr/>
            </p:nvSpPr>
            <p:spPr>
              <a:xfrm>
                <a:off x="3132842" y="120464"/>
                <a:ext cx="2505554" cy="508001"/>
              </a:xfrm>
              <a:prstGeom prst="rect">
                <a:avLst/>
              </a:prstGeom>
              <a:solidFill>
                <a:srgbClr val="F39019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>
                  <a:defRPr sz="19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sz="1002"/>
                  <a:t>Registry</a:t>
                </a:r>
              </a:p>
            </p:txBody>
          </p:sp>
          <p:sp>
            <p:nvSpPr>
              <p:cNvPr id="140" name="Config"/>
              <p:cNvSpPr/>
              <p:nvPr/>
            </p:nvSpPr>
            <p:spPr>
              <a:xfrm>
                <a:off x="717997" y="3460271"/>
                <a:ext cx="4559265" cy="508001"/>
              </a:xfrm>
              <a:prstGeom prst="rect">
                <a:avLst/>
              </a:prstGeom>
              <a:solidFill>
                <a:srgbClr val="F5D328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>
                  <a:defRPr sz="19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sz="1002"/>
                  <a:t>Config</a:t>
                </a:r>
              </a:p>
            </p:txBody>
          </p:sp>
        </p:grpSp>
        <p:sp>
          <p:nvSpPr>
            <p:cNvPr id="142" name="Line"/>
            <p:cNvSpPr/>
            <p:nvPr/>
          </p:nvSpPr>
          <p:spPr>
            <a:xfrm flipV="1">
              <a:off x="2836965" y="2843621"/>
              <a:ext cx="182908" cy="3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712"/>
            </a:p>
          </p:txBody>
        </p:sp>
        <p:sp>
          <p:nvSpPr>
            <p:cNvPr id="143" name="Line"/>
            <p:cNvSpPr/>
            <p:nvPr/>
          </p:nvSpPr>
          <p:spPr>
            <a:xfrm flipV="1">
              <a:off x="3576743" y="2843621"/>
              <a:ext cx="183459" cy="3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712"/>
            </a:p>
          </p:txBody>
        </p:sp>
        <p:sp>
          <p:nvSpPr>
            <p:cNvPr id="144" name="Line"/>
            <p:cNvSpPr/>
            <p:nvPr/>
          </p:nvSpPr>
          <p:spPr>
            <a:xfrm>
              <a:off x="1180932" y="2843941"/>
              <a:ext cx="15057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712"/>
            </a:p>
          </p:txBody>
        </p:sp>
        <p:grpSp>
          <p:nvGrpSpPr>
            <p:cNvPr id="169" name="Group"/>
            <p:cNvGrpSpPr/>
            <p:nvPr/>
          </p:nvGrpSpPr>
          <p:grpSpPr>
            <a:xfrm>
              <a:off x="5447551" y="1909604"/>
              <a:ext cx="3365147" cy="1768326"/>
              <a:chOff x="0" y="0"/>
              <a:chExt cx="4692647" cy="4064000"/>
            </a:xfrm>
          </p:grpSpPr>
          <p:grpSp>
            <p:nvGrpSpPr>
              <p:cNvPr id="167" name="Group"/>
              <p:cNvGrpSpPr/>
              <p:nvPr/>
            </p:nvGrpSpPr>
            <p:grpSpPr>
              <a:xfrm>
                <a:off x="0" y="0"/>
                <a:ext cx="4692647" cy="4064000"/>
                <a:chOff x="0" y="0"/>
                <a:chExt cx="4692646" cy="4064000"/>
              </a:xfrm>
            </p:grpSpPr>
            <p:grpSp>
              <p:nvGrpSpPr>
                <p:cNvPr id="165" name="Group"/>
                <p:cNvGrpSpPr/>
                <p:nvPr/>
              </p:nvGrpSpPr>
              <p:grpSpPr>
                <a:xfrm>
                  <a:off x="0" y="0"/>
                  <a:ext cx="4692646" cy="4064000"/>
                  <a:chOff x="0" y="0"/>
                  <a:chExt cx="4692645" cy="4064000"/>
                </a:xfrm>
              </p:grpSpPr>
              <p:sp>
                <p:nvSpPr>
                  <p:cNvPr id="146" name="Provider"/>
                  <p:cNvSpPr/>
                  <p:nvPr/>
                </p:nvSpPr>
                <p:spPr>
                  <a:xfrm>
                    <a:off x="0" y="0"/>
                    <a:ext cx="4692645" cy="4064000"/>
                  </a:xfrm>
                  <a:prstGeom prst="rect">
                    <a:avLst/>
                  </a:prstGeom>
                  <a:solidFill>
                    <a:srgbClr val="51A7F9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26789" tIns="26789" rIns="26789" bIns="26789" numCol="1" anchor="t">
                    <a:noAutofit/>
                  </a:bodyPr>
                  <a:lstStyle>
                    <a:lvl1pPr algn="r">
                      <a:defRPr b="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lvl1pPr>
                  </a:lstStyle>
                  <a:p>
                    <a:r>
                      <a:rPr sz="712"/>
                      <a:t>Provider</a:t>
                    </a:r>
                  </a:p>
                </p:txBody>
              </p:sp>
              <p:grpSp>
                <p:nvGrpSpPr>
                  <p:cNvPr id="151" name="Group"/>
                  <p:cNvGrpSpPr/>
                  <p:nvPr/>
                </p:nvGrpSpPr>
                <p:grpSpPr>
                  <a:xfrm>
                    <a:off x="1182914" y="829660"/>
                    <a:ext cx="927362" cy="2282244"/>
                    <a:chOff x="107202" y="-61218"/>
                    <a:chExt cx="927360" cy="2282243"/>
                  </a:xfrm>
                </p:grpSpPr>
                <p:sp>
                  <p:nvSpPr>
                    <p:cNvPr id="147" name="filter"/>
                    <p:cNvSpPr/>
                    <p:nvPr/>
                  </p:nvSpPr>
                  <p:spPr>
                    <a:xfrm>
                      <a:off x="107202" y="-61218"/>
                      <a:ext cx="927360" cy="2282243"/>
                    </a:xfrm>
                    <a:prstGeom prst="rect">
                      <a:avLst/>
                    </a:prstGeom>
                    <a:noFill/>
                    <a:ln w="12700" cap="flat">
                      <a:solidFill>
                        <a:srgbClr val="797979"/>
                      </a:solidFill>
                      <a:prstDash val="solid"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  </a:ext>
                    </a:extLst>
                  </p:spPr>
                  <p:txBody>
                    <a:bodyPr wrap="square" lIns="26789" tIns="26789" rIns="26789" bIns="26789" numCol="1" anchor="t">
                      <a:noAutofit/>
                    </a:bodyPr>
                    <a:lstStyle>
                      <a:lvl1pPr>
                        <a:defRPr sz="1700" b="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lvl1pPr>
                    </a:lstStyle>
                    <a:p>
                      <a:r>
                        <a:rPr sz="896"/>
                        <a:t>filter</a:t>
                      </a:r>
                    </a:p>
                  </p:txBody>
                </p:sp>
                <p:sp>
                  <p:nvSpPr>
                    <p:cNvPr id="148" name="generic…"/>
                    <p:cNvSpPr/>
                    <p:nvPr/>
                  </p:nvSpPr>
                  <p:spPr>
                    <a:xfrm>
                      <a:off x="133624" y="932631"/>
                      <a:ext cx="846014" cy="562252"/>
                    </a:xfrm>
                    <a:prstGeom prst="rect">
                      <a:avLst/>
                    </a:prstGeom>
                    <a:solidFill>
                      <a:srgbClr val="70BF41"/>
                    </a:solidFill>
                    <a:ln w="12700" cap="flat">
                      <a:noFill/>
                      <a:miter lim="400000"/>
                    </a:ln>
                    <a:effectLst>
                      <a:outerShdw blurRad="38100" dist="25400" dir="5400000" rotWithShape="0">
                        <a:srgbClr val="000000">
                          <a:alpha val="50000"/>
                        </a:srgbClr>
                      </a:outerShdw>
                    </a:effectLst>
                    <a:extLst>
                      <a:ext uri="{C572A759-6A51-4108-AA02-DFA0A04FC94B}">
  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  </a:ext>
                    </a:extLst>
                  </p:spPr>
                  <p:txBody>
                    <a:bodyPr wrap="square" lIns="26789" tIns="26789" rIns="26789" bIns="26789" numCol="1" anchor="ctr">
                      <a:noAutofit/>
                    </a:bodyPr>
                    <a:lstStyle/>
                    <a:p>
                      <a:pPr>
                        <a:defRPr sz="1500" b="0">
                          <a:solidFill>
                            <a:srgbClr val="FFFFFF"/>
                          </a:solidFill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sz="791"/>
                        <a:t>generic</a:t>
                      </a:r>
                    </a:p>
                    <a:p>
                      <a:pPr>
                        <a:defRPr sz="1500" b="0">
                          <a:solidFill>
                            <a:srgbClr val="FFFFFF"/>
                          </a:solidFill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r>
                        <a:rPr sz="791"/>
                        <a:t>invoke</a:t>
                      </a:r>
                    </a:p>
                  </p:txBody>
                </p:sp>
                <p:sp>
                  <p:nvSpPr>
                    <p:cNvPr id="149" name="tps limit"/>
                    <p:cNvSpPr/>
                    <p:nvPr/>
                  </p:nvSpPr>
                  <p:spPr>
                    <a:xfrm>
                      <a:off x="139152" y="374674"/>
                      <a:ext cx="846014" cy="336785"/>
                    </a:xfrm>
                    <a:prstGeom prst="rect">
                      <a:avLst/>
                    </a:prstGeom>
                    <a:solidFill>
                      <a:srgbClr val="70BF41"/>
                    </a:solidFill>
                    <a:ln w="12700" cap="flat">
                      <a:noFill/>
                      <a:miter lim="400000"/>
                    </a:ln>
                    <a:effectLst>
                      <a:outerShdw blurRad="38100" dist="25400" dir="5400000" rotWithShape="0">
                        <a:srgbClr val="000000">
                          <a:alpha val="50000"/>
                        </a:srgbClr>
                      </a:outerShdw>
                    </a:effectLst>
                    <a:extLst>
                      <a:ext uri="{C572A759-6A51-4108-AA02-DFA0A04FC94B}">
  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  </a:ext>
                    </a:extLst>
                  </p:spPr>
                  <p:txBody>
                    <a:bodyPr wrap="square" lIns="26789" tIns="26789" rIns="26789" bIns="26789" numCol="1" anchor="ctr">
                      <a:noAutofit/>
                    </a:bodyPr>
                    <a:lstStyle>
                      <a:lvl1pPr>
                        <a:defRPr sz="1500" b="0">
                          <a:solidFill>
                            <a:srgbClr val="FFFFFF"/>
                          </a:solidFill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lvl1pPr>
                    </a:lstStyle>
                    <a:p>
                      <a:r>
                        <a:rPr sz="791" err="1"/>
                        <a:t>tps</a:t>
                      </a:r>
                      <a:r>
                        <a:rPr sz="791"/>
                        <a:t> limit</a:t>
                      </a:r>
                    </a:p>
                  </p:txBody>
                </p:sp>
                <p:sp>
                  <p:nvSpPr>
                    <p:cNvPr id="150" name="…"/>
                    <p:cNvSpPr/>
                    <p:nvPr/>
                  </p:nvSpPr>
                  <p:spPr>
                    <a:xfrm>
                      <a:off x="136028" y="1758792"/>
                      <a:ext cx="846014" cy="336785"/>
                    </a:xfrm>
                    <a:prstGeom prst="rect">
                      <a:avLst/>
                    </a:prstGeom>
                    <a:solidFill>
                      <a:srgbClr val="70BF41"/>
                    </a:solidFill>
                    <a:ln w="12700" cap="flat">
                      <a:noFill/>
                      <a:miter lim="400000"/>
                    </a:ln>
                    <a:effectLst>
                      <a:outerShdw blurRad="38100" dist="25400" dir="5400000" rotWithShape="0">
                        <a:srgbClr val="000000">
                          <a:alpha val="50000"/>
                        </a:srgbClr>
                      </a:outerShdw>
                    </a:effectLst>
                    <a:extLst>
                      <a:ext uri="{C572A759-6A51-4108-AA02-DFA0A04FC94B}">
  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  </a:ext>
                    </a:extLst>
                  </p:spPr>
                  <p:txBody>
                    <a:bodyPr wrap="square" lIns="26789" tIns="26789" rIns="26789" bIns="26789" numCol="1" anchor="ctr">
                      <a:noAutofit/>
                    </a:bodyPr>
                    <a:lstStyle>
                      <a:lvl1pPr>
                        <a:defRPr sz="1500" b="0">
                          <a:solidFill>
                            <a:srgbClr val="FFFFFF"/>
                          </a:solidFill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lvl1pPr>
                    </a:lstStyle>
                    <a:p>
                      <a:r>
                        <a:rPr sz="791"/>
                        <a:t>…</a:t>
                      </a:r>
                    </a:p>
                  </p:txBody>
                </p:sp>
              </p:grpSp>
              <p:sp>
                <p:nvSpPr>
                  <p:cNvPr id="152" name="Line"/>
                  <p:cNvSpPr/>
                  <p:nvPr/>
                </p:nvSpPr>
                <p:spPr>
                  <a:xfrm>
                    <a:off x="933829" y="2032000"/>
                    <a:ext cx="292102" cy="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  <a:tailEnd type="triangle" w="med" len="med"/>
                  </a:ln>
                  <a:effectLst/>
                </p:spPr>
                <p:txBody>
                  <a:bodyPr wrap="square" lIns="26789" tIns="26789" rIns="26789" bIns="26789" numCol="1" anchor="ctr">
                    <a:noAutofit/>
                  </a:bodyPr>
                  <a:lstStyle/>
                  <a:p>
                    <a:pPr>
                      <a:defRPr b="0"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sz="712"/>
                  </a:p>
                </p:txBody>
              </p:sp>
              <p:grpSp>
                <p:nvGrpSpPr>
                  <p:cNvPr id="158" name="Group"/>
                  <p:cNvGrpSpPr/>
                  <p:nvPr/>
                </p:nvGrpSpPr>
                <p:grpSpPr>
                  <a:xfrm>
                    <a:off x="3652124" y="812339"/>
                    <a:ext cx="958760" cy="2439322"/>
                    <a:chOff x="0" y="0"/>
                    <a:chExt cx="958758" cy="2439321"/>
                  </a:xfrm>
                </p:grpSpPr>
                <p:sp>
                  <p:nvSpPr>
                    <p:cNvPr id="153" name="proxy"/>
                    <p:cNvSpPr/>
                    <p:nvPr/>
                  </p:nvSpPr>
                  <p:spPr>
                    <a:xfrm>
                      <a:off x="0" y="0"/>
                      <a:ext cx="958759" cy="2439322"/>
                    </a:xfrm>
                    <a:prstGeom prst="rect">
                      <a:avLst/>
                    </a:prstGeom>
                    <a:noFill/>
                    <a:ln w="12700" cap="flat">
                      <a:solidFill>
                        <a:srgbClr val="797979"/>
                      </a:solidFill>
                      <a:prstDash val="solid"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  </a:ext>
                    </a:extLst>
                  </p:spPr>
                  <p:txBody>
                    <a:bodyPr wrap="square" lIns="26789" tIns="26789" rIns="26789" bIns="26789" numCol="1" anchor="t">
                      <a:noAutofit/>
                    </a:bodyPr>
                    <a:lstStyle>
                      <a:lvl1pPr>
                        <a:defRPr sz="1700" b="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lvl1pPr>
                    </a:lstStyle>
                    <a:p>
                      <a:r>
                        <a:rPr sz="896"/>
                        <a:t>proxy</a:t>
                      </a:r>
                    </a:p>
                  </p:txBody>
                </p:sp>
                <p:sp>
                  <p:nvSpPr>
                    <p:cNvPr id="154" name="service1"/>
                    <p:cNvSpPr/>
                    <p:nvPr/>
                  </p:nvSpPr>
                  <p:spPr>
                    <a:xfrm>
                      <a:off x="40673" y="424904"/>
                      <a:ext cx="846014" cy="366531"/>
                    </a:xfrm>
                    <a:prstGeom prst="rect">
                      <a:avLst/>
                    </a:prstGeom>
                    <a:solidFill>
                      <a:srgbClr val="70BF41"/>
                    </a:solidFill>
                    <a:ln w="12700" cap="flat">
                      <a:noFill/>
                      <a:miter lim="400000"/>
                    </a:ln>
                    <a:effectLst>
                      <a:outerShdw blurRad="38100" dist="25400" dir="5400000" rotWithShape="0">
                        <a:srgbClr val="000000">
                          <a:alpha val="50000"/>
                        </a:srgbClr>
                      </a:outerShdw>
                    </a:effectLst>
                    <a:extLst>
                      <a:ext uri="{C572A759-6A51-4108-AA02-DFA0A04FC94B}">
  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  </a:ext>
                    </a:extLst>
                  </p:spPr>
                  <p:txBody>
                    <a:bodyPr wrap="square" lIns="26789" tIns="26789" rIns="26789" bIns="26789" numCol="1" anchor="ctr">
                      <a:noAutofit/>
                    </a:bodyPr>
                    <a:lstStyle>
                      <a:lvl1pPr>
                        <a:defRPr sz="1500" b="0">
                          <a:solidFill>
                            <a:srgbClr val="FFFFFF"/>
                          </a:solidFill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lvl1pPr>
                    </a:lstStyle>
                    <a:p>
                      <a:r>
                        <a:rPr sz="791"/>
                        <a:t>service1</a:t>
                      </a:r>
                    </a:p>
                  </p:txBody>
                </p:sp>
                <p:sp>
                  <p:nvSpPr>
                    <p:cNvPr id="155" name="service2"/>
                    <p:cNvSpPr/>
                    <p:nvPr/>
                  </p:nvSpPr>
                  <p:spPr>
                    <a:xfrm>
                      <a:off x="53373" y="940427"/>
                      <a:ext cx="846014" cy="366532"/>
                    </a:xfrm>
                    <a:prstGeom prst="rect">
                      <a:avLst/>
                    </a:prstGeom>
                    <a:solidFill>
                      <a:srgbClr val="70BF41"/>
                    </a:solidFill>
                    <a:ln w="12700" cap="flat">
                      <a:noFill/>
                      <a:miter lim="400000"/>
                    </a:ln>
                    <a:effectLst>
                      <a:outerShdw blurRad="38100" dist="25400" dir="5400000" rotWithShape="0">
                        <a:srgbClr val="000000">
                          <a:alpha val="50000"/>
                        </a:srgbClr>
                      </a:outerShdw>
                    </a:effectLst>
                    <a:extLst>
                      <a:ext uri="{C572A759-6A51-4108-AA02-DFA0A04FC94B}">
  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  </a:ext>
                    </a:extLst>
                  </p:spPr>
                  <p:txBody>
                    <a:bodyPr wrap="square" lIns="26789" tIns="26789" rIns="26789" bIns="26789" numCol="1" anchor="ctr">
                      <a:noAutofit/>
                    </a:bodyPr>
                    <a:lstStyle>
                      <a:lvl1pPr>
                        <a:defRPr sz="1500" b="0">
                          <a:solidFill>
                            <a:srgbClr val="FFFFFF"/>
                          </a:solidFill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lvl1pPr>
                    </a:lstStyle>
                    <a:p>
                      <a:r>
                        <a:rPr sz="791"/>
                        <a:t>service2</a:t>
                      </a:r>
                    </a:p>
                  </p:txBody>
                </p:sp>
                <p:sp>
                  <p:nvSpPr>
                    <p:cNvPr id="156" name="service3"/>
                    <p:cNvSpPr/>
                    <p:nvPr/>
                  </p:nvSpPr>
                  <p:spPr>
                    <a:xfrm>
                      <a:off x="53373" y="1455951"/>
                      <a:ext cx="846014" cy="366532"/>
                    </a:xfrm>
                    <a:prstGeom prst="rect">
                      <a:avLst/>
                    </a:prstGeom>
                    <a:solidFill>
                      <a:srgbClr val="70BF41"/>
                    </a:solidFill>
                    <a:ln w="12700" cap="flat">
                      <a:noFill/>
                      <a:miter lim="400000"/>
                    </a:ln>
                    <a:effectLst>
                      <a:outerShdw blurRad="38100" dist="25400" dir="5400000" rotWithShape="0">
                        <a:srgbClr val="000000">
                          <a:alpha val="50000"/>
                        </a:srgbClr>
                      </a:outerShdw>
                    </a:effectLst>
                    <a:extLst>
                      <a:ext uri="{C572A759-6A51-4108-AA02-DFA0A04FC94B}">
  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  </a:ext>
                    </a:extLst>
                  </p:spPr>
                  <p:txBody>
                    <a:bodyPr wrap="square" lIns="26789" tIns="26789" rIns="26789" bIns="26789" numCol="1" anchor="ctr">
                      <a:noAutofit/>
                    </a:bodyPr>
                    <a:lstStyle>
                      <a:lvl1pPr>
                        <a:defRPr sz="1500" b="0">
                          <a:solidFill>
                            <a:srgbClr val="FFFFFF"/>
                          </a:solidFill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lvl1pPr>
                    </a:lstStyle>
                    <a:p>
                      <a:r>
                        <a:rPr sz="791"/>
                        <a:t>service3</a:t>
                      </a:r>
                    </a:p>
                  </p:txBody>
                </p:sp>
                <p:sp>
                  <p:nvSpPr>
                    <p:cNvPr id="157" name="…"/>
                    <p:cNvSpPr/>
                    <p:nvPr/>
                  </p:nvSpPr>
                  <p:spPr>
                    <a:xfrm>
                      <a:off x="53373" y="1971474"/>
                      <a:ext cx="846014" cy="366532"/>
                    </a:xfrm>
                    <a:prstGeom prst="rect">
                      <a:avLst/>
                    </a:prstGeom>
                    <a:solidFill>
                      <a:srgbClr val="70BF41"/>
                    </a:solidFill>
                    <a:ln w="12700" cap="flat">
                      <a:noFill/>
                      <a:miter lim="400000"/>
                    </a:ln>
                    <a:effectLst>
                      <a:outerShdw blurRad="38100" dist="25400" dir="5400000" rotWithShape="0">
                        <a:srgbClr val="000000">
                          <a:alpha val="50000"/>
                        </a:srgbClr>
                      </a:outerShdw>
                    </a:effectLst>
                    <a:extLst>
                      <a:ext uri="{C572A759-6A51-4108-AA02-DFA0A04FC94B}">
  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  </a:ext>
                    </a:extLst>
                  </p:spPr>
                  <p:txBody>
                    <a:bodyPr wrap="square" lIns="26789" tIns="26789" rIns="26789" bIns="26789" numCol="1" anchor="ctr">
                      <a:noAutofit/>
                    </a:bodyPr>
                    <a:lstStyle>
                      <a:lvl1pPr>
                        <a:defRPr sz="1500" b="0">
                          <a:solidFill>
                            <a:srgbClr val="FFFFFF"/>
                          </a:solidFill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lvl1pPr>
                    </a:lstStyle>
                    <a:p>
                      <a:r>
                        <a:rPr sz="791"/>
                        <a:t>…</a:t>
                      </a:r>
                    </a:p>
                  </p:txBody>
                </p:sp>
              </p:grpSp>
              <p:grpSp>
                <p:nvGrpSpPr>
                  <p:cNvPr id="162" name="Group"/>
                  <p:cNvGrpSpPr/>
                  <p:nvPr/>
                </p:nvGrpSpPr>
                <p:grpSpPr>
                  <a:xfrm>
                    <a:off x="2443081" y="808652"/>
                    <a:ext cx="863898" cy="2439323"/>
                    <a:chOff x="94863" y="0"/>
                    <a:chExt cx="863896" cy="2439322"/>
                  </a:xfrm>
                </p:grpSpPr>
                <p:sp>
                  <p:nvSpPr>
                    <p:cNvPr id="159" name="invoker"/>
                    <p:cNvSpPr/>
                    <p:nvPr/>
                  </p:nvSpPr>
                  <p:spPr>
                    <a:xfrm>
                      <a:off x="94863" y="0"/>
                      <a:ext cx="863896" cy="2439322"/>
                    </a:xfrm>
                    <a:prstGeom prst="rect">
                      <a:avLst/>
                    </a:prstGeom>
                    <a:noFill/>
                    <a:ln w="12700" cap="flat">
                      <a:solidFill>
                        <a:srgbClr val="797979"/>
                      </a:solidFill>
                      <a:prstDash val="solid"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  </a:ext>
                    </a:extLst>
                  </p:spPr>
                  <p:txBody>
                    <a:bodyPr wrap="square" lIns="26789" tIns="26789" rIns="26789" bIns="26789" numCol="1" anchor="t">
                      <a:noAutofit/>
                    </a:bodyPr>
                    <a:lstStyle>
                      <a:lvl1pPr>
                        <a:defRPr sz="1700" b="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lvl1pPr>
                    </a:lstStyle>
                    <a:p>
                      <a:r>
                        <a:rPr sz="896"/>
                        <a:t>invoker</a:t>
                      </a:r>
                    </a:p>
                  </p:txBody>
                </p:sp>
                <p:sp>
                  <p:nvSpPr>
                    <p:cNvPr id="160" name="dubbo"/>
                    <p:cNvSpPr/>
                    <p:nvPr/>
                  </p:nvSpPr>
                  <p:spPr>
                    <a:xfrm>
                      <a:off x="139869" y="754402"/>
                      <a:ext cx="758232" cy="366531"/>
                    </a:xfrm>
                    <a:prstGeom prst="rect">
                      <a:avLst/>
                    </a:prstGeom>
                    <a:solidFill>
                      <a:srgbClr val="70BF41"/>
                    </a:solidFill>
                    <a:ln w="12700" cap="flat">
                      <a:noFill/>
                      <a:miter lim="400000"/>
                    </a:ln>
                    <a:effectLst>
                      <a:outerShdw blurRad="38100" dist="25400" dir="5400000" rotWithShape="0">
                        <a:srgbClr val="000000">
                          <a:alpha val="50000"/>
                        </a:srgbClr>
                      </a:outerShdw>
                    </a:effectLst>
                    <a:extLst>
                      <a:ext uri="{C572A759-6A51-4108-AA02-DFA0A04FC94B}">
  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  </a:ext>
                    </a:extLst>
                  </p:spPr>
                  <p:txBody>
                    <a:bodyPr wrap="square" lIns="26789" tIns="26789" rIns="26789" bIns="26789" numCol="1" anchor="ctr">
                      <a:noAutofit/>
                    </a:bodyPr>
                    <a:lstStyle>
                      <a:lvl1pPr>
                        <a:defRPr sz="1500" b="0">
                          <a:solidFill>
                            <a:srgbClr val="FFFFFF"/>
                          </a:solidFill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lvl1pPr>
                    </a:lstStyle>
                    <a:p>
                      <a:r>
                        <a:rPr sz="791"/>
                        <a:t>dubbo</a:t>
                      </a:r>
                    </a:p>
                  </p:txBody>
                </p:sp>
                <p:sp>
                  <p:nvSpPr>
                    <p:cNvPr id="161" name="jsonrpc"/>
                    <p:cNvSpPr/>
                    <p:nvPr/>
                  </p:nvSpPr>
                  <p:spPr>
                    <a:xfrm>
                      <a:off x="144970" y="1349900"/>
                      <a:ext cx="758232" cy="392690"/>
                    </a:xfrm>
                    <a:prstGeom prst="rect">
                      <a:avLst/>
                    </a:prstGeom>
                    <a:solidFill>
                      <a:srgbClr val="70BF41"/>
                    </a:solidFill>
                    <a:ln w="12700" cap="flat">
                      <a:noFill/>
                      <a:miter lim="400000"/>
                    </a:ln>
                    <a:effectLst>
                      <a:outerShdw blurRad="38100" dist="25400" dir="5400000" rotWithShape="0">
                        <a:srgbClr val="000000">
                          <a:alpha val="50000"/>
                        </a:srgbClr>
                      </a:outerShdw>
                    </a:effectLst>
                    <a:extLst>
                      <a:ext uri="{C572A759-6A51-4108-AA02-DFA0A04FC94B}">
  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  </a:ext>
                    </a:extLst>
                  </p:spPr>
                  <p:txBody>
                    <a:bodyPr wrap="square" lIns="26789" tIns="26789" rIns="26789" bIns="26789" numCol="1" anchor="ctr">
                      <a:noAutofit/>
                    </a:bodyPr>
                    <a:lstStyle>
                      <a:lvl1pPr>
                        <a:defRPr sz="1500" b="0">
                          <a:solidFill>
                            <a:srgbClr val="FFFFFF"/>
                          </a:solidFill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lvl1pPr>
                    </a:lstStyle>
                    <a:p>
                      <a:r>
                        <a:rPr sz="791"/>
                        <a:t>jsonrpc</a:t>
                      </a:r>
                    </a:p>
                  </p:txBody>
                </p:sp>
              </p:grpSp>
              <p:sp>
                <p:nvSpPr>
                  <p:cNvPr id="163" name="Line"/>
                  <p:cNvSpPr/>
                  <p:nvPr/>
                </p:nvSpPr>
                <p:spPr>
                  <a:xfrm>
                    <a:off x="2101358" y="2032000"/>
                    <a:ext cx="319074" cy="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  <a:tailEnd type="triangle" w="med" len="med"/>
                  </a:ln>
                  <a:effectLst/>
                </p:spPr>
                <p:txBody>
                  <a:bodyPr wrap="square" lIns="26789" tIns="26789" rIns="26789" bIns="26789" numCol="1" anchor="ctr">
                    <a:noAutofit/>
                  </a:bodyPr>
                  <a:lstStyle/>
                  <a:p>
                    <a:pPr>
                      <a:defRPr b="0"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sz="712"/>
                  </a:p>
                </p:txBody>
              </p:sp>
              <p:sp>
                <p:nvSpPr>
                  <p:cNvPr id="164" name="Line"/>
                  <p:cNvSpPr/>
                  <p:nvPr/>
                </p:nvSpPr>
                <p:spPr>
                  <a:xfrm>
                    <a:off x="3322316" y="2032000"/>
                    <a:ext cx="337176" cy="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  <a:tailEnd type="triangle" w="med" len="med"/>
                  </a:ln>
                  <a:effectLst/>
                </p:spPr>
                <p:txBody>
                  <a:bodyPr wrap="square" lIns="26789" tIns="26789" rIns="26789" bIns="26789" numCol="1" anchor="ctr">
                    <a:noAutofit/>
                  </a:bodyPr>
                  <a:lstStyle/>
                  <a:p>
                    <a:pPr>
                      <a:defRPr b="0"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sz="712"/>
                  </a:p>
                </p:txBody>
              </p:sp>
            </p:grpSp>
            <p:sp>
              <p:nvSpPr>
                <p:cNvPr id="166" name="Config"/>
                <p:cNvSpPr/>
                <p:nvPr/>
              </p:nvSpPr>
              <p:spPr>
                <a:xfrm>
                  <a:off x="394633" y="3459072"/>
                  <a:ext cx="4112338" cy="493060"/>
                </a:xfrm>
                <a:prstGeom prst="rect">
                  <a:avLst/>
                </a:prstGeom>
                <a:solidFill>
                  <a:srgbClr val="F5D328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>
                  <a:lvl1pPr>
                    <a:defRPr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rPr sz="712"/>
                    <a:t>Config</a:t>
                  </a:r>
                </a:p>
              </p:txBody>
            </p:sp>
          </p:grpSp>
          <p:sp>
            <p:nvSpPr>
              <p:cNvPr id="168" name="Registry"/>
              <p:cNvSpPr/>
              <p:nvPr/>
            </p:nvSpPr>
            <p:spPr>
              <a:xfrm>
                <a:off x="616318" y="88335"/>
                <a:ext cx="1946151" cy="508001"/>
              </a:xfrm>
              <a:prstGeom prst="rect">
                <a:avLst/>
              </a:prstGeom>
              <a:solidFill>
                <a:srgbClr val="F39019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>
                  <a:defRPr sz="19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sz="1002"/>
                  <a:t>Registry</a:t>
                </a:r>
              </a:p>
            </p:txBody>
          </p:sp>
        </p:grpSp>
        <p:grpSp>
          <p:nvGrpSpPr>
            <p:cNvPr id="183" name="Group"/>
            <p:cNvGrpSpPr/>
            <p:nvPr/>
          </p:nvGrpSpPr>
          <p:grpSpPr>
            <a:xfrm>
              <a:off x="3041986" y="940903"/>
              <a:ext cx="3427071" cy="673444"/>
              <a:chOff x="0" y="0"/>
              <a:chExt cx="7422391" cy="1547719"/>
            </a:xfrm>
          </p:grpSpPr>
          <p:sp>
            <p:nvSpPr>
              <p:cNvPr id="170" name="Registries"/>
              <p:cNvSpPr/>
              <p:nvPr/>
            </p:nvSpPr>
            <p:spPr>
              <a:xfrm>
                <a:off x="0" y="0"/>
                <a:ext cx="7422392" cy="1547720"/>
              </a:xfrm>
              <a:prstGeom prst="rect">
                <a:avLst/>
              </a:prstGeom>
              <a:solidFill>
                <a:srgbClr val="51A7F9"/>
              </a:solidFill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t">
                <a:noAutofit/>
              </a:bodyPr>
              <a:lstStyle>
                <a:lvl1pPr>
                  <a:defRPr sz="17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sz="896" err="1"/>
                  <a:t>Registr</a:t>
                </a:r>
                <a:r>
                  <a:rPr lang="en" sz="896" err="1"/>
                  <a:t>ies</a:t>
                </a:r>
                <a:endParaRPr sz="896"/>
              </a:p>
            </p:txBody>
          </p:sp>
          <p:grpSp>
            <p:nvGrpSpPr>
              <p:cNvPr id="173" name="Group"/>
              <p:cNvGrpSpPr/>
              <p:nvPr/>
            </p:nvGrpSpPr>
            <p:grpSpPr>
              <a:xfrm>
                <a:off x="244010" y="367598"/>
                <a:ext cx="1458324" cy="1000504"/>
                <a:chOff x="0" y="0"/>
                <a:chExt cx="1458322" cy="1000502"/>
              </a:xfrm>
            </p:grpSpPr>
            <p:sp>
              <p:nvSpPr>
                <p:cNvPr id="171" name="Registry1"/>
                <p:cNvSpPr/>
                <p:nvPr/>
              </p:nvSpPr>
              <p:spPr>
                <a:xfrm>
                  <a:off x="0" y="0"/>
                  <a:ext cx="1458323" cy="1000503"/>
                </a:xfrm>
                <a:prstGeom prst="rect">
                  <a:avLst/>
                </a:prstGeom>
                <a:solidFill>
                  <a:srgbClr val="F39019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26789" tIns="26789" rIns="26789" bIns="26789" numCol="1" anchor="t">
                  <a:noAutofit/>
                </a:bodyPr>
                <a:lstStyle>
                  <a:lvl1pPr>
                    <a:defRPr sz="17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rPr sz="896"/>
                    <a:t>Registry1</a:t>
                  </a:r>
                </a:p>
              </p:txBody>
            </p:sp>
            <p:sp>
              <p:nvSpPr>
                <p:cNvPr id="172" name="zk"/>
                <p:cNvSpPr/>
                <p:nvPr/>
              </p:nvSpPr>
              <p:spPr>
                <a:xfrm>
                  <a:off x="151350" y="389615"/>
                  <a:ext cx="1169202" cy="442355"/>
                </a:xfrm>
                <a:prstGeom prst="rect">
                  <a:avLst/>
                </a:prstGeom>
                <a:solidFill>
                  <a:srgbClr val="70BF4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>
                  <a:lvl1pPr>
                    <a:defRPr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rPr sz="712"/>
                    <a:t>zk</a:t>
                  </a:r>
                </a:p>
              </p:txBody>
            </p:sp>
          </p:grpSp>
          <p:grpSp>
            <p:nvGrpSpPr>
              <p:cNvPr id="176" name="Group"/>
              <p:cNvGrpSpPr/>
              <p:nvPr/>
            </p:nvGrpSpPr>
            <p:grpSpPr>
              <a:xfrm>
                <a:off x="2056533" y="367598"/>
                <a:ext cx="1458323" cy="1000504"/>
                <a:chOff x="0" y="0"/>
                <a:chExt cx="1458322" cy="1000502"/>
              </a:xfrm>
            </p:grpSpPr>
            <p:sp>
              <p:nvSpPr>
                <p:cNvPr id="174" name="Registry2"/>
                <p:cNvSpPr/>
                <p:nvPr/>
              </p:nvSpPr>
              <p:spPr>
                <a:xfrm>
                  <a:off x="0" y="0"/>
                  <a:ext cx="1458323" cy="1000503"/>
                </a:xfrm>
                <a:prstGeom prst="rect">
                  <a:avLst/>
                </a:prstGeom>
                <a:solidFill>
                  <a:srgbClr val="F39019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26789" tIns="26789" rIns="26789" bIns="26789" numCol="1" anchor="t">
                  <a:noAutofit/>
                </a:bodyPr>
                <a:lstStyle>
                  <a:lvl1pPr>
                    <a:defRPr sz="17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rPr sz="896"/>
                    <a:t>Registry2</a:t>
                  </a:r>
                </a:p>
              </p:txBody>
            </p:sp>
            <p:sp>
              <p:nvSpPr>
                <p:cNvPr id="175" name="etcd"/>
                <p:cNvSpPr/>
                <p:nvPr/>
              </p:nvSpPr>
              <p:spPr>
                <a:xfrm>
                  <a:off x="151350" y="389615"/>
                  <a:ext cx="1169202" cy="442355"/>
                </a:xfrm>
                <a:prstGeom prst="rect">
                  <a:avLst/>
                </a:prstGeom>
                <a:solidFill>
                  <a:srgbClr val="70BF4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>
                  <a:lvl1pPr>
                    <a:defRPr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rPr sz="712"/>
                    <a:t>etcd</a:t>
                  </a:r>
                </a:p>
              </p:txBody>
            </p:sp>
          </p:grpSp>
          <p:grpSp>
            <p:nvGrpSpPr>
              <p:cNvPr id="179" name="Group"/>
              <p:cNvGrpSpPr/>
              <p:nvPr/>
            </p:nvGrpSpPr>
            <p:grpSpPr>
              <a:xfrm>
                <a:off x="3869055" y="367598"/>
                <a:ext cx="1458323" cy="1000504"/>
                <a:chOff x="0" y="0"/>
                <a:chExt cx="1458322" cy="1000502"/>
              </a:xfrm>
            </p:grpSpPr>
            <p:sp>
              <p:nvSpPr>
                <p:cNvPr id="177" name="Registry3"/>
                <p:cNvSpPr/>
                <p:nvPr/>
              </p:nvSpPr>
              <p:spPr>
                <a:xfrm>
                  <a:off x="0" y="0"/>
                  <a:ext cx="1458323" cy="1000503"/>
                </a:xfrm>
                <a:prstGeom prst="rect">
                  <a:avLst/>
                </a:prstGeom>
                <a:solidFill>
                  <a:srgbClr val="F39019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26789" tIns="26789" rIns="26789" bIns="26789" numCol="1" anchor="t">
                  <a:noAutofit/>
                </a:bodyPr>
                <a:lstStyle>
                  <a:lvl1pPr>
                    <a:defRPr sz="17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rPr sz="896"/>
                    <a:t>Registry3</a:t>
                  </a:r>
                </a:p>
              </p:txBody>
            </p:sp>
            <p:sp>
              <p:nvSpPr>
                <p:cNvPr id="178" name="nacos"/>
                <p:cNvSpPr/>
                <p:nvPr/>
              </p:nvSpPr>
              <p:spPr>
                <a:xfrm>
                  <a:off x="151350" y="389615"/>
                  <a:ext cx="1169202" cy="442355"/>
                </a:xfrm>
                <a:prstGeom prst="rect">
                  <a:avLst/>
                </a:prstGeom>
                <a:solidFill>
                  <a:srgbClr val="70BF4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>
                  <a:lvl1pPr>
                    <a:defRPr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rPr sz="712"/>
                    <a:t>nacos</a:t>
                  </a:r>
                </a:p>
              </p:txBody>
            </p:sp>
          </p:grpSp>
          <p:grpSp>
            <p:nvGrpSpPr>
              <p:cNvPr id="182" name="Group"/>
              <p:cNvGrpSpPr/>
              <p:nvPr/>
            </p:nvGrpSpPr>
            <p:grpSpPr>
              <a:xfrm>
                <a:off x="5681577" y="367598"/>
                <a:ext cx="1458324" cy="1000504"/>
                <a:chOff x="0" y="0"/>
                <a:chExt cx="1458322" cy="1000502"/>
              </a:xfrm>
            </p:grpSpPr>
            <p:sp>
              <p:nvSpPr>
                <p:cNvPr id="180" name="Registry4"/>
                <p:cNvSpPr/>
                <p:nvPr/>
              </p:nvSpPr>
              <p:spPr>
                <a:xfrm>
                  <a:off x="0" y="0"/>
                  <a:ext cx="1458323" cy="1000503"/>
                </a:xfrm>
                <a:prstGeom prst="rect">
                  <a:avLst/>
                </a:prstGeom>
                <a:solidFill>
                  <a:srgbClr val="F39019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26789" tIns="26789" rIns="26789" bIns="26789" numCol="1" anchor="t">
                  <a:noAutofit/>
                </a:bodyPr>
                <a:lstStyle>
                  <a:lvl1pPr>
                    <a:defRPr sz="1700"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rPr sz="896"/>
                    <a:t>Registry4</a:t>
                  </a:r>
                </a:p>
              </p:txBody>
            </p:sp>
            <p:sp>
              <p:nvSpPr>
                <p:cNvPr id="181" name="consul"/>
                <p:cNvSpPr/>
                <p:nvPr/>
              </p:nvSpPr>
              <p:spPr>
                <a:xfrm>
                  <a:off x="151350" y="389615"/>
                  <a:ext cx="1169202" cy="442355"/>
                </a:xfrm>
                <a:prstGeom prst="rect">
                  <a:avLst/>
                </a:prstGeom>
                <a:solidFill>
                  <a:srgbClr val="70BF41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26789" tIns="26789" rIns="26789" bIns="26789" numCol="1" anchor="ctr">
                  <a:noAutofit/>
                </a:bodyPr>
                <a:lstStyle>
                  <a:lvl1pPr>
                    <a:defRPr b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</a:lstStyle>
                <a:p>
                  <a:r>
                    <a:rPr sz="712"/>
                    <a:t>consul</a:t>
                  </a:r>
                </a:p>
              </p:txBody>
            </p:sp>
          </p:grpSp>
        </p:grpSp>
        <p:grpSp>
          <p:nvGrpSpPr>
            <p:cNvPr id="187" name="Group"/>
            <p:cNvGrpSpPr/>
            <p:nvPr/>
          </p:nvGrpSpPr>
          <p:grpSpPr>
            <a:xfrm>
              <a:off x="4599538" y="4059886"/>
              <a:ext cx="1420788" cy="673444"/>
              <a:chOff x="0" y="0"/>
              <a:chExt cx="3077159" cy="1547719"/>
            </a:xfrm>
          </p:grpSpPr>
          <p:sp>
            <p:nvSpPr>
              <p:cNvPr id="184" name="Config center"/>
              <p:cNvSpPr/>
              <p:nvPr/>
            </p:nvSpPr>
            <p:spPr>
              <a:xfrm>
                <a:off x="0" y="0"/>
                <a:ext cx="3077160" cy="1547720"/>
              </a:xfrm>
              <a:prstGeom prst="rect">
                <a:avLst/>
              </a:prstGeom>
              <a:solidFill>
                <a:srgbClr val="51A7F9"/>
              </a:solidFill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b">
                <a:noAutofit/>
              </a:bodyPr>
              <a:lstStyle>
                <a:lvl1pPr>
                  <a:defRPr sz="17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lang="zh-CN" altLang="en-US" sz="896"/>
                  <a:t>         </a:t>
                </a:r>
                <a:r>
                  <a:rPr sz="896"/>
                  <a:t>Config center</a:t>
                </a:r>
              </a:p>
            </p:txBody>
          </p:sp>
          <p:sp>
            <p:nvSpPr>
              <p:cNvPr id="185" name="Apollo"/>
              <p:cNvSpPr/>
              <p:nvPr/>
            </p:nvSpPr>
            <p:spPr>
              <a:xfrm>
                <a:off x="157896" y="138860"/>
                <a:ext cx="1270001" cy="844421"/>
              </a:xfrm>
              <a:prstGeom prst="rect">
                <a:avLst/>
              </a:prstGeom>
              <a:solidFill>
                <a:srgbClr val="F5D328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sz="712"/>
                  <a:t>Apollo</a:t>
                </a:r>
              </a:p>
            </p:txBody>
          </p:sp>
          <p:sp>
            <p:nvSpPr>
              <p:cNvPr id="186" name="zk"/>
              <p:cNvSpPr/>
              <p:nvPr/>
            </p:nvSpPr>
            <p:spPr>
              <a:xfrm>
                <a:off x="1682127" y="138860"/>
                <a:ext cx="1270001" cy="844421"/>
              </a:xfrm>
              <a:prstGeom prst="rect">
                <a:avLst/>
              </a:prstGeom>
              <a:solidFill>
                <a:srgbClr val="F5D328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>
                  <a:defRPr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sz="712"/>
                  <a:t>zk</a:t>
                </a:r>
              </a:p>
            </p:txBody>
          </p:sp>
        </p:grpSp>
        <p:sp>
          <p:nvSpPr>
            <p:cNvPr id="188" name="http"/>
            <p:cNvSpPr txBox="1"/>
            <p:nvPr/>
          </p:nvSpPr>
          <p:spPr>
            <a:xfrm>
              <a:off x="4800112" y="2418172"/>
              <a:ext cx="389584" cy="2210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>
                <a:defRPr sz="28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476"/>
                <a:t>http</a:t>
              </a:r>
            </a:p>
          </p:txBody>
        </p:sp>
        <p:sp>
          <p:nvSpPr>
            <p:cNvPr id="189" name="tcp"/>
            <p:cNvSpPr txBox="1"/>
            <p:nvPr/>
          </p:nvSpPr>
          <p:spPr>
            <a:xfrm>
              <a:off x="4807803" y="2712911"/>
              <a:ext cx="378882" cy="2233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>
                <a:defRPr sz="28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476" err="1"/>
                <a:t>tcp</a:t>
              </a:r>
              <a:endParaRPr sz="1476"/>
            </a:p>
          </p:txBody>
        </p:sp>
        <p:sp>
          <p:nvSpPr>
            <p:cNvPr id="190" name="Line"/>
            <p:cNvSpPr/>
            <p:nvPr/>
          </p:nvSpPr>
          <p:spPr>
            <a:xfrm flipH="1" flipV="1">
              <a:off x="4253522" y="3734128"/>
              <a:ext cx="299782" cy="282510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712"/>
            </a:p>
          </p:txBody>
        </p:sp>
        <p:sp>
          <p:nvSpPr>
            <p:cNvPr id="191" name="Line"/>
            <p:cNvSpPr/>
            <p:nvPr/>
          </p:nvSpPr>
          <p:spPr>
            <a:xfrm flipV="1">
              <a:off x="6046961" y="3732970"/>
              <a:ext cx="302239" cy="284827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712"/>
            </a:p>
          </p:txBody>
        </p:sp>
        <p:grpSp>
          <p:nvGrpSpPr>
            <p:cNvPr id="194" name="Group"/>
            <p:cNvGrpSpPr/>
            <p:nvPr/>
          </p:nvGrpSpPr>
          <p:grpSpPr>
            <a:xfrm>
              <a:off x="6293948" y="1615554"/>
              <a:ext cx="531268" cy="288735"/>
              <a:chOff x="-1" y="-1"/>
              <a:chExt cx="1150626" cy="663574"/>
            </a:xfrm>
          </p:grpSpPr>
          <p:sp>
            <p:nvSpPr>
              <p:cNvPr id="192" name="Line"/>
              <p:cNvSpPr/>
              <p:nvPr/>
            </p:nvSpPr>
            <p:spPr>
              <a:xfrm flipH="1" flipV="1">
                <a:off x="-1" y="-1"/>
                <a:ext cx="663574" cy="66357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b="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712"/>
              </a:p>
            </p:txBody>
          </p:sp>
          <p:sp>
            <p:nvSpPr>
              <p:cNvPr id="193" name="Register"/>
              <p:cNvSpPr txBox="1"/>
              <p:nvPr/>
            </p:nvSpPr>
            <p:spPr>
              <a:xfrm>
                <a:off x="434000" y="114285"/>
                <a:ext cx="716625" cy="3024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26789" tIns="26789" rIns="26789" bIns="26789" numCol="1" anchor="ctr">
                <a:spAutoFit/>
              </a:bodyPr>
              <a:lstStyle>
                <a:lvl1pPr>
                  <a:defRPr sz="1300" b="0"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sz="685"/>
                  <a:t>Register</a:t>
                </a:r>
              </a:p>
            </p:txBody>
          </p:sp>
        </p:grpSp>
        <p:grpSp>
          <p:nvGrpSpPr>
            <p:cNvPr id="197" name="Group"/>
            <p:cNvGrpSpPr/>
            <p:nvPr/>
          </p:nvGrpSpPr>
          <p:grpSpPr>
            <a:xfrm>
              <a:off x="3409951" y="1632493"/>
              <a:ext cx="1185982" cy="266540"/>
              <a:chOff x="-1" y="0"/>
              <a:chExt cx="1315523" cy="653456"/>
            </a:xfrm>
          </p:grpSpPr>
          <p:sp>
            <p:nvSpPr>
              <p:cNvPr id="195" name="Line"/>
              <p:cNvSpPr/>
              <p:nvPr/>
            </p:nvSpPr>
            <p:spPr>
              <a:xfrm flipV="1">
                <a:off x="432282" y="0"/>
                <a:ext cx="883240" cy="65345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b="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712"/>
              </a:p>
            </p:txBody>
          </p:sp>
          <p:sp>
            <p:nvSpPr>
              <p:cNvPr id="196" name="Subscribe"/>
              <p:cNvSpPr txBox="1"/>
              <p:nvPr/>
            </p:nvSpPr>
            <p:spPr>
              <a:xfrm>
                <a:off x="-1" y="141613"/>
                <a:ext cx="850374" cy="3024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26789" tIns="26789" rIns="26789" bIns="26789" numCol="1" anchor="ctr">
                <a:spAutoFit/>
              </a:bodyPr>
              <a:lstStyle>
                <a:lvl1pPr>
                  <a:defRPr sz="1300" b="0"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sz="685"/>
                  <a:t>Subscribe</a:t>
                </a:r>
              </a:p>
            </p:txBody>
          </p:sp>
        </p:grpSp>
        <p:sp>
          <p:nvSpPr>
            <p:cNvPr id="198" name="Line"/>
            <p:cNvSpPr/>
            <p:nvPr/>
          </p:nvSpPr>
          <p:spPr>
            <a:xfrm flipH="1">
              <a:off x="4176587" y="1637119"/>
              <a:ext cx="828411" cy="272285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712"/>
            </a:p>
          </p:txBody>
        </p:sp>
        <p:sp>
          <p:nvSpPr>
            <p:cNvPr id="199" name="Notify"/>
            <p:cNvSpPr txBox="1"/>
            <p:nvPr/>
          </p:nvSpPr>
          <p:spPr>
            <a:xfrm>
              <a:off x="4864489" y="1708850"/>
              <a:ext cx="242459" cy="13161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>
                <a:defRPr sz="13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685"/>
                <a:t>Notify</a:t>
              </a:r>
            </a:p>
          </p:txBody>
        </p:sp>
        <p:grpSp>
          <p:nvGrpSpPr>
            <p:cNvPr id="203" name="Group"/>
            <p:cNvGrpSpPr/>
            <p:nvPr/>
          </p:nvGrpSpPr>
          <p:grpSpPr>
            <a:xfrm>
              <a:off x="5461862" y="2326018"/>
              <a:ext cx="655349" cy="1033656"/>
              <a:chOff x="0" y="0"/>
              <a:chExt cx="1463425" cy="2159048"/>
            </a:xfrm>
          </p:grpSpPr>
          <p:sp>
            <p:nvSpPr>
              <p:cNvPr id="200" name="codec"/>
              <p:cNvSpPr/>
              <p:nvPr/>
            </p:nvSpPr>
            <p:spPr>
              <a:xfrm>
                <a:off x="0" y="0"/>
                <a:ext cx="1463425" cy="2159048"/>
              </a:xfrm>
              <a:prstGeom prst="rect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t">
                <a:noAutofit/>
              </a:bodyPr>
              <a:lstStyle>
                <a:lvl1pPr>
                  <a:defRPr sz="1700" b="0"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sz="896"/>
                  <a:t>codec</a:t>
                </a:r>
              </a:p>
            </p:txBody>
          </p:sp>
          <p:sp>
            <p:nvSpPr>
              <p:cNvPr id="201" name="hessian2"/>
              <p:cNvSpPr/>
              <p:nvPr/>
            </p:nvSpPr>
            <p:spPr>
              <a:xfrm>
                <a:off x="109734" y="1128349"/>
                <a:ext cx="1174073" cy="396541"/>
              </a:xfrm>
              <a:prstGeom prst="rect">
                <a:avLst/>
              </a:prstGeom>
              <a:solidFill>
                <a:srgbClr val="70BF4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>
                  <a:defRPr sz="15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sz="791"/>
                  <a:t>hessian2</a:t>
                </a:r>
              </a:p>
            </p:txBody>
          </p:sp>
          <p:sp>
            <p:nvSpPr>
              <p:cNvPr id="202" name="jsonrpc 2.0"/>
              <p:cNvSpPr/>
              <p:nvPr/>
            </p:nvSpPr>
            <p:spPr>
              <a:xfrm>
                <a:off x="64185" y="458470"/>
                <a:ext cx="1265175" cy="396541"/>
              </a:xfrm>
              <a:prstGeom prst="rect">
                <a:avLst/>
              </a:prstGeom>
              <a:solidFill>
                <a:srgbClr val="70BF4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>
                  <a:defRPr sz="15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sz="791" err="1"/>
                  <a:t>jsonrpc</a:t>
                </a:r>
                <a:r>
                  <a:rPr sz="791"/>
                  <a:t> 2.0</a:t>
                </a:r>
              </a:p>
            </p:txBody>
          </p:sp>
        </p:grpSp>
        <p:sp>
          <p:nvSpPr>
            <p:cNvPr id="204" name="Line"/>
            <p:cNvSpPr/>
            <p:nvPr/>
          </p:nvSpPr>
          <p:spPr>
            <a:xfrm flipV="1">
              <a:off x="4356501" y="2634879"/>
              <a:ext cx="1112373" cy="2271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712"/>
            </a:p>
          </p:txBody>
        </p:sp>
        <p:sp>
          <p:nvSpPr>
            <p:cNvPr id="205" name="Line"/>
            <p:cNvSpPr/>
            <p:nvPr/>
          </p:nvSpPr>
          <p:spPr>
            <a:xfrm>
              <a:off x="4365250" y="2946053"/>
              <a:ext cx="1110136" cy="0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712"/>
            </a:p>
          </p:txBody>
        </p:sp>
        <p:grpSp>
          <p:nvGrpSpPr>
            <p:cNvPr id="211" name="Group"/>
            <p:cNvGrpSpPr/>
            <p:nvPr/>
          </p:nvGrpSpPr>
          <p:grpSpPr>
            <a:xfrm>
              <a:off x="1844930" y="2251794"/>
              <a:ext cx="544364" cy="1061396"/>
              <a:chOff x="0" y="0"/>
              <a:chExt cx="1178990" cy="2439322"/>
            </a:xfrm>
          </p:grpSpPr>
          <p:sp>
            <p:nvSpPr>
              <p:cNvPr id="206" name="proxy"/>
              <p:cNvSpPr/>
              <p:nvPr/>
            </p:nvSpPr>
            <p:spPr>
              <a:xfrm>
                <a:off x="0" y="0"/>
                <a:ext cx="1168728" cy="2439322"/>
              </a:xfrm>
              <a:prstGeom prst="rect">
                <a:avLst/>
              </a:prstGeom>
              <a:noFill/>
              <a:ln w="12700" cap="flat">
                <a:solidFill>
                  <a:srgbClr val="79797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t">
                <a:noAutofit/>
              </a:bodyPr>
              <a:lstStyle>
                <a:lvl1pPr>
                  <a:defRPr sz="1700" b="0"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sz="896"/>
                  <a:t>proxy</a:t>
                </a:r>
              </a:p>
            </p:txBody>
          </p:sp>
          <p:sp>
            <p:nvSpPr>
              <p:cNvPr id="207" name="interface1"/>
              <p:cNvSpPr/>
              <p:nvPr/>
            </p:nvSpPr>
            <p:spPr>
              <a:xfrm>
                <a:off x="75161" y="424904"/>
                <a:ext cx="1093567" cy="398171"/>
              </a:xfrm>
              <a:prstGeom prst="rect">
                <a:avLst/>
              </a:prstGeom>
              <a:solidFill>
                <a:srgbClr val="70BF4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>
                  <a:defRPr sz="15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pPr algn="just"/>
                <a:r>
                  <a:rPr sz="791"/>
                  <a:t>interface1</a:t>
                </a:r>
              </a:p>
            </p:txBody>
          </p:sp>
          <p:sp>
            <p:nvSpPr>
              <p:cNvPr id="208" name="interface2"/>
              <p:cNvSpPr/>
              <p:nvPr/>
            </p:nvSpPr>
            <p:spPr>
              <a:xfrm>
                <a:off x="77823" y="940427"/>
                <a:ext cx="1101167" cy="383518"/>
              </a:xfrm>
              <a:prstGeom prst="rect">
                <a:avLst/>
              </a:prstGeom>
              <a:solidFill>
                <a:srgbClr val="70BF4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>
                  <a:defRPr sz="15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pPr algn="just"/>
                <a:r>
                  <a:rPr sz="791"/>
                  <a:t>interface2</a:t>
                </a:r>
              </a:p>
            </p:txBody>
          </p:sp>
          <p:sp>
            <p:nvSpPr>
              <p:cNvPr id="209" name="interface3"/>
              <p:cNvSpPr/>
              <p:nvPr/>
            </p:nvSpPr>
            <p:spPr>
              <a:xfrm>
                <a:off x="77823" y="1455954"/>
                <a:ext cx="1090904" cy="366529"/>
              </a:xfrm>
              <a:prstGeom prst="rect">
                <a:avLst/>
              </a:prstGeom>
              <a:solidFill>
                <a:srgbClr val="70BF4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>
                  <a:defRPr sz="15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pPr algn="just"/>
                <a:r>
                  <a:rPr sz="791"/>
                  <a:t>interface3</a:t>
                </a:r>
              </a:p>
            </p:txBody>
          </p:sp>
          <p:sp>
            <p:nvSpPr>
              <p:cNvPr id="210" name="…"/>
              <p:cNvSpPr/>
              <p:nvPr/>
            </p:nvSpPr>
            <p:spPr>
              <a:xfrm>
                <a:off x="77823" y="1971473"/>
                <a:ext cx="1072294" cy="360961"/>
              </a:xfrm>
              <a:prstGeom prst="rect">
                <a:avLst/>
              </a:prstGeom>
              <a:solidFill>
                <a:srgbClr val="70BF41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>
                  <a:defRPr sz="1500" b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pPr algn="just"/>
                <a:r>
                  <a:rPr sz="791"/>
                  <a:t>…</a:t>
                </a:r>
              </a:p>
            </p:txBody>
          </p:sp>
        </p:grpSp>
      </p:grpSp>
      <p:sp>
        <p:nvSpPr>
          <p:cNvPr id="96" name="标题 1">
            <a:extLst>
              <a:ext uri="{FF2B5EF4-FFF2-40B4-BE49-F238E27FC236}">
                <a16:creationId xmlns:a16="http://schemas.microsoft.com/office/drawing/2014/main" id="{279A871C-064F-CE49-8B57-20D9DB9B7FFC}"/>
              </a:ext>
            </a:extLst>
          </p:cNvPr>
          <p:cNvSpPr txBox="1">
            <a:spLocks/>
          </p:cNvSpPr>
          <p:nvPr/>
        </p:nvSpPr>
        <p:spPr>
          <a:xfrm>
            <a:off x="323868" y="115046"/>
            <a:ext cx="5915025" cy="4339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100" b="1" err="1"/>
              <a:t>Dubbogo</a:t>
            </a:r>
            <a:r>
              <a:rPr lang="zh-CN" altLang="en-US" sz="2100" b="1"/>
              <a:t> 能力大图</a:t>
            </a:r>
          </a:p>
        </p:txBody>
      </p:sp>
      <p:sp>
        <p:nvSpPr>
          <p:cNvPr id="97" name="PA_等腰三角形 55">
            <a:extLst>
              <a:ext uri="{FF2B5EF4-FFF2-40B4-BE49-F238E27FC236}">
                <a16:creationId xmlns:a16="http://schemas.microsoft.com/office/drawing/2014/main" id="{2606A908-987E-5541-B48D-050B33E73B5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98" name="直接连接符 7">
            <a:extLst>
              <a:ext uri="{FF2B5EF4-FFF2-40B4-BE49-F238E27FC236}">
                <a16:creationId xmlns:a16="http://schemas.microsoft.com/office/drawing/2014/main" id="{E00FDEBA-ECCA-894B-90E5-334F7C44E4EF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85053B93-CBCE-174F-B38D-291F5FF577DA}"/>
              </a:ext>
            </a:extLst>
          </p:cNvPr>
          <p:cNvGrpSpPr/>
          <p:nvPr/>
        </p:nvGrpSpPr>
        <p:grpSpPr>
          <a:xfrm>
            <a:off x="404006" y="2794832"/>
            <a:ext cx="1393652" cy="1892794"/>
            <a:chOff x="273583" y="2894322"/>
            <a:chExt cx="1393652" cy="1892794"/>
          </a:xfrm>
        </p:grpSpPr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8559EA74-43EB-C943-AFFF-3484F0FD74A0}"/>
                </a:ext>
              </a:extLst>
            </p:cNvPr>
            <p:cNvSpPr txBox="1"/>
            <p:nvPr/>
          </p:nvSpPr>
          <p:spPr>
            <a:xfrm>
              <a:off x="279975" y="2894322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/>
                <a:t>WIP</a:t>
              </a:r>
              <a:endParaRPr lang="zh-CN" altLang="en-US" sz="180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78C2C5D4-9494-6045-82BE-44EF378BD38E}"/>
                </a:ext>
              </a:extLst>
            </p:cNvPr>
            <p:cNvSpPr txBox="1"/>
            <p:nvPr/>
          </p:nvSpPr>
          <p:spPr>
            <a:xfrm>
              <a:off x="273584" y="3324476"/>
              <a:ext cx="699550" cy="248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altLang="zh-CN" sz="1013"/>
                <a:t>trace </a:t>
              </a:r>
              <a:endParaRPr lang="zh-CN" altLang="en-US" sz="1013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D2E148AE-9D8D-644D-BC25-6897059F12A4}"/>
                </a:ext>
              </a:extLst>
            </p:cNvPr>
            <p:cNvSpPr txBox="1"/>
            <p:nvPr/>
          </p:nvSpPr>
          <p:spPr>
            <a:xfrm>
              <a:off x="273583" y="3729286"/>
              <a:ext cx="919162" cy="248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altLang="zh-CN" sz="1013"/>
                <a:t>grpc</a:t>
              </a:r>
              <a:r>
                <a:rPr lang="zh-CN" altLang="en-US" sz="1013"/>
                <a:t>支持</a:t>
              </a:r>
              <a:r>
                <a:rPr lang="en-US" altLang="zh-CN" sz="1013"/>
                <a:t> </a:t>
              </a:r>
              <a:endParaRPr lang="zh-CN" altLang="en-US" sz="1013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8A9858B1-A781-FB47-B226-44BB96FE74D6}"/>
                </a:ext>
              </a:extLst>
            </p:cNvPr>
            <p:cNvSpPr txBox="1"/>
            <p:nvPr/>
          </p:nvSpPr>
          <p:spPr>
            <a:xfrm>
              <a:off x="273584" y="4134096"/>
              <a:ext cx="1393651" cy="248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altLang="zh-CN" sz="1013"/>
                <a:t>K8s</a:t>
              </a:r>
              <a:r>
                <a:rPr lang="zh-CN" altLang="en-US" sz="1013"/>
                <a:t>注册中心支持</a:t>
              </a:r>
              <a:r>
                <a:rPr lang="en-US" altLang="zh-CN" sz="1013"/>
                <a:t> </a:t>
              </a:r>
              <a:endParaRPr lang="zh-CN" altLang="en-US" sz="1013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B65A5B9F-7045-064B-89B3-480AA78CDE48}"/>
                </a:ext>
              </a:extLst>
            </p:cNvPr>
            <p:cNvSpPr txBox="1"/>
            <p:nvPr/>
          </p:nvSpPr>
          <p:spPr>
            <a:xfrm>
              <a:off x="273584" y="4538907"/>
              <a:ext cx="1032975" cy="248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altLang="zh-CN" sz="1013"/>
                <a:t>restful</a:t>
              </a:r>
              <a:r>
                <a:rPr lang="zh-CN" altLang="en-US" sz="1013"/>
                <a:t>支持</a:t>
              </a:r>
              <a:r>
                <a:rPr lang="en-US" altLang="zh-CN" sz="1013"/>
                <a:t> </a:t>
              </a:r>
              <a:endParaRPr lang="zh-CN" altLang="en-US" sz="1013"/>
            </a:p>
          </p:txBody>
        </p:sp>
      </p:grpSp>
      <p:sp>
        <p:nvSpPr>
          <p:cNvPr id="105" name="hessian2">
            <a:extLst>
              <a:ext uri="{FF2B5EF4-FFF2-40B4-BE49-F238E27FC236}">
                <a16:creationId xmlns:a16="http://schemas.microsoft.com/office/drawing/2014/main" id="{1920FEE1-5BC1-3F49-8DCB-9F847E827111}"/>
              </a:ext>
            </a:extLst>
          </p:cNvPr>
          <p:cNvSpPr/>
          <p:nvPr/>
        </p:nvSpPr>
        <p:spPr>
          <a:xfrm>
            <a:off x="4017949" y="3092555"/>
            <a:ext cx="583095" cy="180670"/>
          </a:xfrm>
          <a:prstGeom prst="rect">
            <a:avLst/>
          </a:prstGeom>
          <a:solidFill>
            <a:srgbClr val="70BF4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numCol="1" anchor="ctr">
            <a:noAutofit/>
          </a:bodyPr>
          <a:lstStyle>
            <a:lvl1pPr>
              <a:defRPr sz="15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sz="791" err="1"/>
              <a:t>protobuf</a:t>
            </a:r>
            <a:r>
              <a:rPr lang="en-US" sz="791"/>
              <a:t> v3</a:t>
            </a:r>
            <a:endParaRPr sz="791"/>
          </a:p>
        </p:txBody>
      </p:sp>
      <p:sp>
        <p:nvSpPr>
          <p:cNvPr id="106" name="hessian2">
            <a:extLst>
              <a:ext uri="{FF2B5EF4-FFF2-40B4-BE49-F238E27FC236}">
                <a16:creationId xmlns:a16="http://schemas.microsoft.com/office/drawing/2014/main" id="{44A26310-299E-D040-8585-7DD73479C794}"/>
              </a:ext>
            </a:extLst>
          </p:cNvPr>
          <p:cNvSpPr/>
          <p:nvPr/>
        </p:nvSpPr>
        <p:spPr>
          <a:xfrm>
            <a:off x="5745055" y="3124860"/>
            <a:ext cx="583095" cy="180670"/>
          </a:xfrm>
          <a:prstGeom prst="rect">
            <a:avLst/>
          </a:prstGeom>
          <a:solidFill>
            <a:srgbClr val="70BF4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numCol="1" anchor="ctr">
            <a:noAutofit/>
          </a:bodyPr>
          <a:lstStyle>
            <a:lvl1pPr>
              <a:defRPr sz="15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sz="791" err="1"/>
              <a:t>protobuf</a:t>
            </a:r>
            <a:r>
              <a:rPr lang="en-US" sz="791"/>
              <a:t> v3</a:t>
            </a:r>
            <a:endParaRPr sz="791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8AD0CCD0-F207-7944-A963-599C6432CBD2}"/>
              </a:ext>
            </a:extLst>
          </p:cNvPr>
          <p:cNvCxnSpPr>
            <a:cxnSpLocks/>
          </p:cNvCxnSpPr>
          <p:nvPr/>
        </p:nvCxnSpPr>
        <p:spPr>
          <a:xfrm>
            <a:off x="4610525" y="3188150"/>
            <a:ext cx="108885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http">
            <a:extLst>
              <a:ext uri="{FF2B5EF4-FFF2-40B4-BE49-F238E27FC236}">
                <a16:creationId xmlns:a16="http://schemas.microsoft.com/office/drawing/2014/main" id="{392A922F-9791-A24C-B182-681AB33786A8}"/>
              </a:ext>
            </a:extLst>
          </p:cNvPr>
          <p:cNvSpPr txBox="1"/>
          <p:nvPr/>
        </p:nvSpPr>
        <p:spPr>
          <a:xfrm>
            <a:off x="4979227" y="2969845"/>
            <a:ext cx="503753" cy="22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defRPr sz="28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sz="1476" err="1"/>
              <a:t>grpc</a:t>
            </a:r>
            <a:endParaRPr sz="1476"/>
          </a:p>
        </p:txBody>
      </p:sp>
    </p:spTree>
    <p:extLst>
      <p:ext uri="{BB962C8B-B14F-4D97-AF65-F5344CB8AC3E}">
        <p14:creationId xmlns:p14="http://schemas.microsoft.com/office/powerpoint/2010/main" val="77393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8" name="PA_等腰三角形 55">
            <a:extLst>
              <a:ext uri="{FF2B5EF4-FFF2-40B4-BE49-F238E27FC236}">
                <a16:creationId xmlns:a16="http://schemas.microsoft.com/office/drawing/2014/main" id="{1286F6EB-303A-E242-B926-AE84E2FD4C8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30" name="直接连接符 7">
            <a:extLst>
              <a:ext uri="{FF2B5EF4-FFF2-40B4-BE49-F238E27FC236}">
                <a16:creationId xmlns:a16="http://schemas.microsoft.com/office/drawing/2014/main" id="{75C21F80-E652-6D48-9F36-CABA0583C4B4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标题 1">
            <a:extLst>
              <a:ext uri="{FF2B5EF4-FFF2-40B4-BE49-F238E27FC236}">
                <a16:creationId xmlns:a16="http://schemas.microsoft.com/office/drawing/2014/main" id="{A6B10467-D1BB-0B4C-BB1C-65121A50F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68" y="115046"/>
            <a:ext cx="5915025" cy="433925"/>
          </a:xfrm>
        </p:spPr>
        <p:txBody>
          <a:bodyPr>
            <a:normAutofit/>
          </a:bodyPr>
          <a:lstStyle/>
          <a:p>
            <a:pPr algn="l"/>
            <a:r>
              <a:rPr lang="zh-CN" altLang="en-US" sz="2100" b="1"/>
              <a:t>关键项目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CD2CEF1-F72C-C345-87FE-15FEAF16B8C6}"/>
              </a:ext>
            </a:extLst>
          </p:cNvPr>
          <p:cNvGrpSpPr/>
          <p:nvPr/>
        </p:nvGrpSpPr>
        <p:grpSpPr>
          <a:xfrm>
            <a:off x="2293394" y="1211274"/>
            <a:ext cx="2840893" cy="656243"/>
            <a:chOff x="1654002" y="1454814"/>
            <a:chExt cx="2840893" cy="656243"/>
          </a:xfrm>
        </p:grpSpPr>
        <p:cxnSp>
          <p:nvCxnSpPr>
            <p:cNvPr id="36" name="直接连接符 113">
              <a:extLst>
                <a:ext uri="{FF2B5EF4-FFF2-40B4-BE49-F238E27FC236}">
                  <a16:creationId xmlns:a16="http://schemas.microsoft.com/office/drawing/2014/main" id="{780ABD0B-2F8B-AD4F-838E-5B7A6939AF12}"/>
                </a:ext>
              </a:extLst>
            </p:cNvPr>
            <p:cNvCxnSpPr/>
            <p:nvPr/>
          </p:nvCxnSpPr>
          <p:spPr>
            <a:xfrm>
              <a:off x="1768302" y="1841839"/>
              <a:ext cx="2726593" cy="0"/>
            </a:xfrm>
            <a:prstGeom prst="line">
              <a:avLst/>
            </a:prstGeom>
            <a:ln>
              <a:solidFill>
                <a:srgbClr val="0070C0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4E45485-5197-3648-B68B-AF19DA1749AA}"/>
                </a:ext>
              </a:extLst>
            </p:cNvPr>
            <p:cNvSpPr/>
            <p:nvPr/>
          </p:nvSpPr>
          <p:spPr>
            <a:xfrm>
              <a:off x="1654002" y="1454814"/>
              <a:ext cx="1538704" cy="346224"/>
            </a:xfrm>
            <a:prstGeom prst="rect">
              <a:avLst/>
            </a:prstGeom>
          </p:spPr>
          <p:txBody>
            <a:bodyPr wrap="none" lIns="68555" tIns="34278" rIns="68555" bIns="34278">
              <a:spAutoFit/>
            </a:bodyPr>
            <a:lstStyle/>
            <a:p>
              <a:r>
                <a:rPr lang="en-US" altLang="zh-CN" sz="1800" err="1"/>
                <a:t>dubbogo</a:t>
              </a:r>
              <a:r>
                <a:rPr lang="en-US" altLang="zh-CN" sz="1800"/>
                <a:t>/</a:t>
              </a:r>
              <a:r>
                <a:rPr lang="en-US" altLang="zh-CN" sz="1800" err="1"/>
                <a:t>getty</a:t>
              </a:r>
              <a:endParaRPr lang="zh-CN" altLang="en-US" sz="1800"/>
            </a:p>
          </p:txBody>
        </p:sp>
        <p:sp>
          <p:nvSpPr>
            <p:cNvPr id="39" name="矩形 47">
              <a:extLst>
                <a:ext uri="{FF2B5EF4-FFF2-40B4-BE49-F238E27FC236}">
                  <a16:creationId xmlns:a16="http://schemas.microsoft.com/office/drawing/2014/main" id="{69DA05F6-1722-C64E-A95B-A0D76BF8F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402" y="1864411"/>
              <a:ext cx="2352419" cy="246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55" tIns="34278" rIns="68555" bIns="34278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050"/>
                <a:t>异步网络</a:t>
              </a:r>
              <a:r>
                <a:rPr lang="en-US" altLang="zh-CN" sz="1050"/>
                <a:t>I/O</a:t>
              </a:r>
              <a:r>
                <a:rPr lang="zh-CN" altLang="en-US" sz="1050"/>
                <a:t>库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29CB986-CEDF-1A49-9C27-9465D38F3930}"/>
              </a:ext>
            </a:extLst>
          </p:cNvPr>
          <p:cNvGrpSpPr/>
          <p:nvPr/>
        </p:nvGrpSpPr>
        <p:grpSpPr>
          <a:xfrm>
            <a:off x="2376373" y="2098818"/>
            <a:ext cx="2757914" cy="618452"/>
            <a:chOff x="1736981" y="1478072"/>
            <a:chExt cx="2757914" cy="618452"/>
          </a:xfrm>
        </p:grpSpPr>
        <p:cxnSp>
          <p:nvCxnSpPr>
            <p:cNvPr id="46" name="直接连接符 113">
              <a:extLst>
                <a:ext uri="{FF2B5EF4-FFF2-40B4-BE49-F238E27FC236}">
                  <a16:creationId xmlns:a16="http://schemas.microsoft.com/office/drawing/2014/main" id="{C636DC43-0B69-8E43-8882-1DFEB5522961}"/>
                </a:ext>
              </a:extLst>
            </p:cNvPr>
            <p:cNvCxnSpPr/>
            <p:nvPr/>
          </p:nvCxnSpPr>
          <p:spPr>
            <a:xfrm>
              <a:off x="1768302" y="1841839"/>
              <a:ext cx="2726593" cy="0"/>
            </a:xfrm>
            <a:prstGeom prst="line">
              <a:avLst/>
            </a:prstGeom>
            <a:ln>
              <a:solidFill>
                <a:srgbClr val="0070C0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29DE2C4-E1DF-6243-A8CB-0CEBB3C65505}"/>
                </a:ext>
              </a:extLst>
            </p:cNvPr>
            <p:cNvSpPr/>
            <p:nvPr/>
          </p:nvSpPr>
          <p:spPr>
            <a:xfrm>
              <a:off x="1744183" y="1478072"/>
              <a:ext cx="2704857" cy="346224"/>
            </a:xfrm>
            <a:prstGeom prst="rect">
              <a:avLst/>
            </a:prstGeom>
          </p:spPr>
          <p:txBody>
            <a:bodyPr wrap="none" lIns="68555" tIns="34278" rIns="68555" bIns="34278">
              <a:spAutoFit/>
            </a:bodyPr>
            <a:lstStyle/>
            <a:p>
              <a:r>
                <a:rPr lang="en-US" altLang="zh-CN" sz="1800"/>
                <a:t>apache/dubbo-go-hessian2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7A4C25F8-6CC1-4444-B7B4-EE092B4E9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6981" y="1849878"/>
              <a:ext cx="2352419" cy="246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55" tIns="34278" rIns="68555" bIns="34278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050"/>
                <a:t>与 </a:t>
              </a:r>
              <a:r>
                <a:rPr lang="en-US" altLang="zh-CN" sz="1050"/>
                <a:t>java</a:t>
              </a:r>
              <a:r>
                <a:rPr lang="zh-CN" altLang="en-US" sz="1050"/>
                <a:t> </a:t>
              </a:r>
              <a:r>
                <a:rPr lang="en-US" altLang="zh-CN" sz="1050"/>
                <a:t>Hessian2</a:t>
              </a:r>
              <a:r>
                <a:rPr lang="zh-CN" altLang="en-US" sz="1050"/>
                <a:t> 高度兼容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4BA1B536-0E04-A041-ABDB-B05F11839AFE}"/>
              </a:ext>
            </a:extLst>
          </p:cNvPr>
          <p:cNvGrpSpPr/>
          <p:nvPr/>
        </p:nvGrpSpPr>
        <p:grpSpPr>
          <a:xfrm>
            <a:off x="2332775" y="2914550"/>
            <a:ext cx="2801512" cy="602614"/>
            <a:chOff x="1693383" y="1490772"/>
            <a:chExt cx="2801512" cy="602614"/>
          </a:xfrm>
        </p:grpSpPr>
        <p:cxnSp>
          <p:nvCxnSpPr>
            <p:cNvPr id="51" name="直接连接符 113">
              <a:extLst>
                <a:ext uri="{FF2B5EF4-FFF2-40B4-BE49-F238E27FC236}">
                  <a16:creationId xmlns:a16="http://schemas.microsoft.com/office/drawing/2014/main" id="{200128D4-FED3-7A4D-881A-884933013783}"/>
                </a:ext>
              </a:extLst>
            </p:cNvPr>
            <p:cNvCxnSpPr/>
            <p:nvPr/>
          </p:nvCxnSpPr>
          <p:spPr>
            <a:xfrm>
              <a:off x="1768302" y="1841839"/>
              <a:ext cx="2726593" cy="0"/>
            </a:xfrm>
            <a:prstGeom prst="line">
              <a:avLst/>
            </a:prstGeom>
            <a:ln>
              <a:solidFill>
                <a:srgbClr val="0070C0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45F019D-69CF-7745-B09B-043428E3BFEC}"/>
                </a:ext>
              </a:extLst>
            </p:cNvPr>
            <p:cNvSpPr/>
            <p:nvPr/>
          </p:nvSpPr>
          <p:spPr>
            <a:xfrm>
              <a:off x="1693383" y="1490772"/>
              <a:ext cx="1455989" cy="346224"/>
            </a:xfrm>
            <a:prstGeom prst="rect">
              <a:avLst/>
            </a:prstGeom>
          </p:spPr>
          <p:txBody>
            <a:bodyPr wrap="none" lIns="68555" tIns="34278" rIns="68555" bIns="34278">
              <a:spAutoFit/>
            </a:bodyPr>
            <a:lstStyle/>
            <a:p>
              <a:r>
                <a:rPr lang="en-US" altLang="zh-CN" sz="1800" err="1"/>
                <a:t>dubbogo</a:t>
              </a:r>
              <a:r>
                <a:rPr lang="en-US" altLang="zh-CN" sz="1800"/>
                <a:t>/</a:t>
              </a:r>
              <a:r>
                <a:rPr lang="en-US" altLang="zh-CN" sz="1800" err="1"/>
                <a:t>gost</a:t>
              </a:r>
              <a:endParaRPr lang="en-US" altLang="zh-CN" sz="1800"/>
            </a:p>
          </p:txBody>
        </p:sp>
        <p:sp>
          <p:nvSpPr>
            <p:cNvPr id="53" name="矩形 47">
              <a:extLst>
                <a:ext uri="{FF2B5EF4-FFF2-40B4-BE49-F238E27FC236}">
                  <a16:creationId xmlns:a16="http://schemas.microsoft.com/office/drawing/2014/main" id="{24B1DB4B-5857-4C4A-AD26-27F504B45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281" y="1862578"/>
              <a:ext cx="2352419" cy="230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55" tIns="34278" rIns="68555" bIns="34278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buNone/>
              </a:pPr>
              <a:r>
                <a:rPr lang="zh-CN" altLang="en-US" sz="1050"/>
                <a:t>基础库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84E1E4B-9049-424D-9E3F-B2206412CEF3}"/>
              </a:ext>
            </a:extLst>
          </p:cNvPr>
          <p:cNvGrpSpPr/>
          <p:nvPr/>
        </p:nvGrpSpPr>
        <p:grpSpPr>
          <a:xfrm>
            <a:off x="2383575" y="3826409"/>
            <a:ext cx="2793022" cy="605752"/>
            <a:chOff x="1744183" y="1490772"/>
            <a:chExt cx="2793022" cy="605752"/>
          </a:xfrm>
        </p:grpSpPr>
        <p:cxnSp>
          <p:nvCxnSpPr>
            <p:cNvPr id="56" name="直接连接符 113">
              <a:extLst>
                <a:ext uri="{FF2B5EF4-FFF2-40B4-BE49-F238E27FC236}">
                  <a16:creationId xmlns:a16="http://schemas.microsoft.com/office/drawing/2014/main" id="{8CF2BE2A-2058-0C41-9814-13318A28980B}"/>
                </a:ext>
              </a:extLst>
            </p:cNvPr>
            <p:cNvCxnSpPr/>
            <p:nvPr/>
          </p:nvCxnSpPr>
          <p:spPr>
            <a:xfrm>
              <a:off x="1768302" y="1841839"/>
              <a:ext cx="2726593" cy="0"/>
            </a:xfrm>
            <a:prstGeom prst="line">
              <a:avLst/>
            </a:prstGeom>
            <a:ln>
              <a:solidFill>
                <a:srgbClr val="0070C0"/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3FC37C7E-2048-6F4E-A2F2-048F5D759D2E}"/>
                </a:ext>
              </a:extLst>
            </p:cNvPr>
            <p:cNvSpPr/>
            <p:nvPr/>
          </p:nvSpPr>
          <p:spPr>
            <a:xfrm>
              <a:off x="1744183" y="1490772"/>
              <a:ext cx="2793022" cy="346224"/>
            </a:xfrm>
            <a:prstGeom prst="rect">
              <a:avLst/>
            </a:prstGeom>
          </p:spPr>
          <p:txBody>
            <a:bodyPr wrap="none" lIns="68555" tIns="34278" rIns="68555" bIns="34278">
              <a:spAutoFit/>
            </a:bodyPr>
            <a:lstStyle/>
            <a:p>
              <a:r>
                <a:rPr lang="en-US" altLang="zh-CN" sz="1800" err="1"/>
                <a:t>dubbogo</a:t>
              </a:r>
              <a:r>
                <a:rPr lang="en-US" altLang="zh-CN" sz="1800"/>
                <a:t>/</a:t>
              </a:r>
              <a:r>
                <a:rPr lang="en-US" altLang="zh-CN" sz="1800" err="1"/>
                <a:t>dubbogo</a:t>
              </a:r>
              <a:r>
                <a:rPr lang="en-US" altLang="zh-CN" sz="1800"/>
                <a:t>-samples</a:t>
              </a:r>
              <a:endParaRPr lang="zh-CN" altLang="en-US" sz="1800"/>
            </a:p>
          </p:txBody>
        </p:sp>
        <p:sp>
          <p:nvSpPr>
            <p:cNvPr id="58" name="矩形 47">
              <a:extLst>
                <a:ext uri="{FF2B5EF4-FFF2-40B4-BE49-F238E27FC236}">
                  <a16:creationId xmlns:a16="http://schemas.microsoft.com/office/drawing/2014/main" id="{722B1F3A-172B-3A44-B83D-DD92E39EA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381" y="1849878"/>
              <a:ext cx="2352419" cy="246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55" tIns="34278" rIns="68555" bIns="34278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zh-CN" altLang="en-US" sz="1050"/>
                <a:t>示例库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2211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736304" y="1715685"/>
            <a:ext cx="3768191" cy="1404581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513623" y="1989904"/>
            <a:ext cx="2389004" cy="9081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zh-CN" altLang="en-US">
              <a:ea typeface="微软雅黑"/>
            </a:endParaRPr>
          </a:p>
        </p:txBody>
      </p:sp>
      <p:sp>
        <p:nvSpPr>
          <p:cNvPr id="15" name="TextBox 56"/>
          <p:cNvSpPr txBox="1"/>
          <p:nvPr/>
        </p:nvSpPr>
        <p:spPr>
          <a:xfrm>
            <a:off x="3668500" y="2130592"/>
            <a:ext cx="1804108" cy="574765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>
                <a:solidFill>
                  <a:srgbClr val="0070C0"/>
                </a:solidFill>
                <a:latin typeface="微软雅黑"/>
                <a:ea typeface="微软雅黑"/>
              </a:rPr>
              <a:t>协议实现</a:t>
            </a:r>
          </a:p>
        </p:txBody>
      </p:sp>
      <p:sp>
        <p:nvSpPr>
          <p:cNvPr id="14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E6636BC20180234D78A0072836F0BF7012B9B20017B52B70A6D98136B1692B569B4DB638E16B8B03221924083846D7EBBA19217A31D0BB311BBFC215713E1DD124FE9FADEE2794A7548B25C761F245D6DCC1E3E77492517FB8FF11984C0F4C58DAD62B913E3</a:t>
            </a:r>
          </a:p>
        </p:txBody>
      </p:sp>
      <p:sp>
        <p:nvSpPr>
          <p:cNvPr id="28" name="PA_等腰三角形 55">
            <a:extLst>
              <a:ext uri="{FF2B5EF4-FFF2-40B4-BE49-F238E27FC236}">
                <a16:creationId xmlns:a16="http://schemas.microsoft.com/office/drawing/2014/main" id="{1286F6EB-303A-E242-B926-AE84E2FD4C8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-54040" y="169087"/>
            <a:ext cx="431948" cy="323867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30" name="直接连接符 7">
            <a:extLst>
              <a:ext uri="{FF2B5EF4-FFF2-40B4-BE49-F238E27FC236}">
                <a16:creationId xmlns:a16="http://schemas.microsoft.com/office/drawing/2014/main" id="{75C21F80-E652-6D48-9F36-CABA0583C4B4}"/>
              </a:ext>
            </a:extLst>
          </p:cNvPr>
          <p:cNvCxnSpPr/>
          <p:nvPr/>
        </p:nvCxnSpPr>
        <p:spPr>
          <a:xfrm>
            <a:off x="0" y="735383"/>
            <a:ext cx="547260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848F39BD-1CDA-B446-9648-C0B46A7F7ABB}"/>
              </a:ext>
            </a:extLst>
          </p:cNvPr>
          <p:cNvSpPr txBox="1"/>
          <p:nvPr/>
        </p:nvSpPr>
        <p:spPr>
          <a:xfrm>
            <a:off x="323868" y="161742"/>
            <a:ext cx="377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>
                <a:solidFill>
                  <a:srgbClr val="0070C0"/>
                </a:solidFill>
              </a:rPr>
              <a:t>Bridge the gap between Java and Go</a:t>
            </a:r>
            <a:endParaRPr kumimoji="1" lang="zh-CN" altLang="en-US" sz="1800">
              <a:solidFill>
                <a:srgbClr val="0070C0"/>
              </a:solidFill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11556EA-E357-A84B-BD8A-30762F06780C}"/>
              </a:ext>
            </a:extLst>
          </p:cNvPr>
          <p:cNvGrpSpPr/>
          <p:nvPr/>
        </p:nvGrpSpPr>
        <p:grpSpPr>
          <a:xfrm>
            <a:off x="0" y="758828"/>
            <a:ext cx="1314630" cy="1314956"/>
            <a:chOff x="1041891" y="2887277"/>
            <a:chExt cx="1036261" cy="1036518"/>
          </a:xfrm>
          <a:solidFill>
            <a:srgbClr val="0070C0"/>
          </a:solidFill>
        </p:grpSpPr>
        <p:sp>
          <p:nvSpPr>
            <p:cNvPr id="47" name="Oval 53">
              <a:extLst>
                <a:ext uri="{FF2B5EF4-FFF2-40B4-BE49-F238E27FC236}">
                  <a16:creationId xmlns:a16="http://schemas.microsoft.com/office/drawing/2014/main" id="{58392225-730C-A144-98EB-79E3DD2C6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891" y="2887277"/>
              <a:ext cx="1036261" cy="1036518"/>
            </a:xfrm>
            <a:prstGeom prst="ellipse">
              <a:avLst/>
            </a:prstGeom>
            <a:grpFill/>
            <a:ln w="889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 Box 58">
              <a:extLst>
                <a:ext uri="{FF2B5EF4-FFF2-40B4-BE49-F238E27FC236}">
                  <a16:creationId xmlns:a16="http://schemas.microsoft.com/office/drawing/2014/main" id="{387FAB5E-74CB-474D-9D95-9222FBEED3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7282" y="3069495"/>
              <a:ext cx="782803" cy="636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altLang="zh-CN" sz="4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44641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2675</TotalTime>
  <Words>2624</Words>
  <Application>Microsoft Macintosh PowerPoint</Application>
  <PresentationFormat>全屏显示(16:9)</PresentationFormat>
  <Paragraphs>530</Paragraphs>
  <Slides>43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6" baseType="lpstr">
      <vt:lpstr>等线</vt:lpstr>
      <vt:lpstr>宋体</vt:lpstr>
      <vt:lpstr>微软雅黑</vt:lpstr>
      <vt:lpstr>Open Sans</vt:lpstr>
      <vt:lpstr>PingFang SC Regular</vt:lpstr>
      <vt:lpstr>PingFang SC Semibold</vt:lpstr>
      <vt:lpstr>Arial</vt:lpstr>
      <vt:lpstr>Calibri</vt:lpstr>
      <vt:lpstr>Calibri Light</vt:lpstr>
      <vt:lpstr>Helvetica Light</vt:lpstr>
      <vt:lpstr>Helvetica Neue</vt:lpstr>
      <vt:lpstr>Wingdings</vt:lpstr>
      <vt:lpstr>第一PPT，www.1ppt.com</vt:lpstr>
      <vt:lpstr>PowerPoint 演示文稿</vt:lpstr>
      <vt:lpstr>PowerPoint 演示文稿</vt:lpstr>
      <vt:lpstr>Dubbogo缘起</vt:lpstr>
      <vt:lpstr>Dubbogo目标</vt:lpstr>
      <vt:lpstr>Dubbogo发展历程</vt:lpstr>
      <vt:lpstr>Dubbogo 整体设计</vt:lpstr>
      <vt:lpstr>PowerPoint 演示文稿</vt:lpstr>
      <vt:lpstr>关键项目</vt:lpstr>
      <vt:lpstr>PowerPoint 演示文稿</vt:lpstr>
      <vt:lpstr>dubbo-go-hessian2：功能列表</vt:lpstr>
      <vt:lpstr>dubbo-go-hessian2：基本类型对照表</vt:lpstr>
      <vt:lpstr>dubbo-go-hessian2：class vs struct</vt:lpstr>
      <vt:lpstr>fieldName可定制</vt:lpstr>
      <vt:lpstr>泛化引用</vt:lpstr>
      <vt:lpstr>PowerPoint 演示文稿</vt:lpstr>
      <vt:lpstr>网络模型</vt:lpstr>
      <vt:lpstr>EventListener</vt:lpstr>
      <vt:lpstr>Goroutine Pool</vt:lpstr>
      <vt:lpstr>优化改进</vt:lpstr>
      <vt:lpstr>PowerPoint 演示文稿</vt:lpstr>
      <vt:lpstr>单机限流—三要素</vt:lpstr>
      <vt:lpstr>单机限流-dubbo接口</vt:lpstr>
      <vt:lpstr>单机限流-dubbo实现</vt:lpstr>
      <vt:lpstr>单机限流-dubbogo接口</vt:lpstr>
      <vt:lpstr>单机限流-dubbogo FixedWindow</vt:lpstr>
      <vt:lpstr>单机限流-dubbogo SlidingWindow</vt:lpstr>
      <vt:lpstr>单机限流—待改进</vt:lpstr>
      <vt:lpstr>单机熔断</vt:lpstr>
      <vt:lpstr>优雅退出</vt:lpstr>
      <vt:lpstr>优雅退出—等待时长</vt:lpstr>
      <vt:lpstr>PowerPoint 演示文稿</vt:lpstr>
      <vt:lpstr>kubernetes 注册中心：k8s service vs dubbo interface</vt:lpstr>
      <vt:lpstr>kubernetes 注册中心：endpoint 维度</vt:lpstr>
      <vt:lpstr>Kubernetes 注册中心： 注册发现</vt:lpstr>
      <vt:lpstr>PowerPoint 演示文稿</vt:lpstr>
      <vt:lpstr>Grpc</vt:lpstr>
      <vt:lpstr>Grpc</vt:lpstr>
      <vt:lpstr>Grpc </vt:lpstr>
      <vt:lpstr>PowerPoint 演示文稿</vt:lpstr>
      <vt:lpstr>未来可期</vt:lpstr>
      <vt:lpstr>社区介绍</vt:lpstr>
      <vt:lpstr>落地实践</vt:lpstr>
      <vt:lpstr>敬请期待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工作计划</dc:title>
  <dc:creator>第一PPT</dc:creator>
  <cp:keywords>www.1ppt.com</cp:keywords>
  <cp:lastModifiedBy>Microsoft Office User</cp:lastModifiedBy>
  <cp:revision>171</cp:revision>
  <dcterms:created xsi:type="dcterms:W3CDTF">2016-12-30T11:25:12Z</dcterms:created>
  <dcterms:modified xsi:type="dcterms:W3CDTF">2019-12-30T02:51:00Z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perty1">
    <vt:lpwstr>E6636BC20180234D78A0072836F0BF7012B9B20017B52B70A6D98136B1692B569B4DB638E16B8B03221924083846D7EBBA19217A31D0BB311BBFC215713E1DD124FE9FADEE2794A7548B25C761F245D6DCC1E3E77492517FB8FF11984C0F4C58DAD62B913E3</vt:lpwstr>
  </property>
</Properties>
</file>